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99" r:id="rId2"/>
    <p:sldId id="312" r:id="rId3"/>
    <p:sldId id="304" r:id="rId4"/>
    <p:sldId id="314" r:id="rId5"/>
    <p:sldId id="311" r:id="rId6"/>
    <p:sldId id="317" r:id="rId7"/>
    <p:sldId id="316" r:id="rId8"/>
    <p:sldId id="319" r:id="rId9"/>
    <p:sldId id="326" r:id="rId10"/>
    <p:sldId id="318" r:id="rId11"/>
    <p:sldId id="305" r:id="rId12"/>
    <p:sldId id="325" r:id="rId13"/>
    <p:sldId id="327" r:id="rId14"/>
    <p:sldId id="321" r:id="rId15"/>
    <p:sldId id="308" r:id="rId16"/>
    <p:sldId id="324" r:id="rId17"/>
    <p:sldId id="329" r:id="rId18"/>
    <p:sldId id="322" r:id="rId19"/>
    <p:sldId id="310" r:id="rId20"/>
    <p:sldId id="302" r:id="rId21"/>
    <p:sldId id="300" r:id="rId22"/>
    <p:sldId id="301" r:id="rId23"/>
    <p:sldId id="298" r:id="rId24"/>
    <p:sldId id="295" r:id="rId25"/>
    <p:sldId id="290" r:id="rId26"/>
    <p:sldId id="291" r:id="rId27"/>
    <p:sldId id="292" r:id="rId28"/>
    <p:sldId id="293" r:id="rId29"/>
    <p:sldId id="294" r:id="rId30"/>
    <p:sldId id="288" r:id="rId31"/>
    <p:sldId id="289" r:id="rId32"/>
    <p:sldId id="265" r:id="rId33"/>
    <p:sldId id="266" r:id="rId34"/>
    <p:sldId id="267" r:id="rId35"/>
    <p:sldId id="268" r:id="rId36"/>
    <p:sldId id="270" r:id="rId37"/>
    <p:sldId id="269" r:id="rId38"/>
    <p:sldId id="272" r:id="rId39"/>
    <p:sldId id="280" r:id="rId40"/>
    <p:sldId id="271" r:id="rId41"/>
    <p:sldId id="274" r:id="rId42"/>
    <p:sldId id="275" r:id="rId43"/>
    <p:sldId id="276" r:id="rId44"/>
    <p:sldId id="281" r:id="rId45"/>
    <p:sldId id="277" r:id="rId46"/>
    <p:sldId id="278" r:id="rId47"/>
    <p:sldId id="279" r:id="rId48"/>
    <p:sldId id="286" r:id="rId49"/>
    <p:sldId id="282" r:id="rId50"/>
    <p:sldId id="283" r:id="rId51"/>
    <p:sldId id="284" r:id="rId52"/>
    <p:sldId id="285" r:id="rId53"/>
    <p:sldId id="287" r:id="rId54"/>
    <p:sldId id="256" r:id="rId55"/>
    <p:sldId id="257" r:id="rId56"/>
    <p:sldId id="258" r:id="rId57"/>
    <p:sldId id="259" r:id="rId58"/>
    <p:sldId id="260" r:id="rId59"/>
    <p:sldId id="261" r:id="rId60"/>
    <p:sldId id="263" r:id="rId61"/>
    <p:sldId id="264" r:id="rId62"/>
    <p:sldId id="26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16"/>
    <p:restoredTop sz="81471"/>
  </p:normalViewPr>
  <p:slideViewPr>
    <p:cSldViewPr snapToGrid="0">
      <p:cViewPr>
        <p:scale>
          <a:sx n="88" d="100"/>
          <a:sy n="88" d="100"/>
        </p:scale>
        <p:origin x="109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C2813-3C06-E04F-8289-467F0898393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74A23-4DF5-6C4A-A18B-22FCD6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4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dec1-0-en-ctp.trendmicro.com/wis/clicktime/v1/query?url=https%3a%2f%2flink.springer.com%2fcontent%2fpdf%2f10.1007%2f3%2d540%2d63166%2d6%5f16.pdf&amp;umid=e9115015-2bba-49fe-bade-8dfdd0ee756f&amp;auth=8d3ccd473d52f326e51c0f75cb32c9541898e5d5-0c8a72546494a7750ac2d8f1c54ae9d32ba4c00c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/3-540-63166-6_16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BEADD-A0F4-AF48-839C-F30C3EE031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18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GTEQ and Even are propagated.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33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GTEQ and Even are propagated.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05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Delta debugging, require monotonicity. </a:t>
            </a:r>
          </a:p>
          <a:p>
            <a:endParaRPr lang="en-US" dirty="0"/>
          </a:p>
          <a:p>
            <a:r>
              <a:rPr lang="en-US" dirty="0"/>
              <a:t>Over-approximation to make all the negative facts into positive facts.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76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SG" sz="1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 general every CTL operator has a fixed point characterization which provides a recursive encoding. The Datalog rules will roughly encode this fixed point characterization</a:t>
            </a:r>
          </a:p>
          <a:p>
            <a:pPr marL="0" indent="0" fontAlgn="base">
              <a:buNone/>
            </a:pPr>
            <a:endParaRPr lang="en-SG" sz="12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1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- we may not be able to claim full novelty about using Datalog to capture temporal property satisfaction - see this paper</a:t>
            </a:r>
          </a:p>
          <a:p>
            <a:pPr marL="0" indent="0" algn="l">
              <a:buNone/>
            </a:pPr>
            <a:r>
              <a:rPr lang="en-SG" sz="1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hlinkClick r:id="rId3"/>
              </a:rPr>
              <a:t>https://link.springer.com/content/pdf/10.1007/3-540-63166-6_16.pdf</a:t>
            </a:r>
            <a:endParaRPr lang="en-SG" sz="12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 fontAlgn="base">
              <a:buNone/>
            </a:pPr>
            <a:endParaRPr lang="en-US" sz="1800" dirty="0"/>
          </a:p>
          <a:p>
            <a:pPr marL="0" indent="0" fontAlgn="base">
              <a:buNone/>
            </a:pPr>
            <a:endParaRPr lang="en-US" sz="1800" dirty="0"/>
          </a:p>
          <a:p>
            <a:pPr marL="0" indent="0" fontAlgn="base">
              <a:buNone/>
            </a:pPr>
            <a:r>
              <a:rPr lang="en-US" sz="1800" dirty="0"/>
              <a:t>TODO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12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GTEQ and Even are propagated. </a:t>
            </a:r>
          </a:p>
          <a:p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dirty="0"/>
              <a:t>af_y_is_1</a:t>
            </a:r>
          </a:p>
          <a:p>
            <a:r>
              <a:rPr lang="en-US" dirty="0"/>
              <a:t>===============</a:t>
            </a:r>
          </a:p>
          <a:p>
            <a:r>
              <a:rPr lang="en-US" dirty="0"/>
              <a:t>===============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12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08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www.comp.nus.edu.sg</a:t>
            </a:r>
            <a:r>
              <a:rPr lang="en-US" dirty="0"/>
              <a:t>/~cs5270/Notes/chapt5.pdf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90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fv</a:t>
            </a:r>
            <a:r>
              <a:rPr lang="en-US" dirty="0"/>
              <a:t>/slides/slides05.pdf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7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=a-Xerqadt6I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83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/topics/computer-science/</a:t>
            </a:r>
            <a:r>
              <a:rPr lang="en-US" dirty="0" err="1"/>
              <a:t>kripke</a:t>
            </a:r>
            <a:r>
              <a:rPr lang="en-US" dirty="0"/>
              <a:t>-structure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8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81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42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49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5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AG(p =&gt; AF q) </a:t>
            </a:r>
          </a:p>
          <a:p>
            <a:r>
              <a:rPr lang="en-US" dirty="0"/>
              <a:t>AGEF p</a:t>
            </a:r>
          </a:p>
          <a:p>
            <a:endParaRPr lang="en-US" dirty="0"/>
          </a:p>
          <a:p>
            <a:r>
              <a:rPr lang="en-US" dirty="0" err="1"/>
              <a:t>afp</a:t>
            </a:r>
            <a:r>
              <a:rPr lang="en-US" dirty="0"/>
              <a:t>(S):- </a:t>
            </a:r>
            <a:r>
              <a:rPr lang="en-US" dirty="0" err="1"/>
              <a:t>findall</a:t>
            </a:r>
            <a:r>
              <a:rPr lang="en-US" dirty="0"/>
              <a:t>(trans(S, T), </a:t>
            </a:r>
            <a:r>
              <a:rPr lang="en-US" dirty="0" err="1"/>
              <a:t>Tlist</a:t>
            </a:r>
            <a:r>
              <a:rPr lang="en-US" dirty="0"/>
              <a:t>), </a:t>
            </a:r>
            <a:r>
              <a:rPr lang="en-US" dirty="0" err="1"/>
              <a:t>all_afp</a:t>
            </a:r>
            <a:r>
              <a:rPr lang="en-US" dirty="0"/>
              <a:t>(</a:t>
            </a:r>
            <a:r>
              <a:rPr lang="en-US" dirty="0" err="1"/>
              <a:t>Tlist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 err="1"/>
              <a:t>not_afp</a:t>
            </a:r>
            <a:r>
              <a:rPr lang="en-US" dirty="0"/>
              <a:t>(S) :- np(S), trans(S,T), </a:t>
            </a:r>
            <a:r>
              <a:rPr lang="en-US" dirty="0" err="1"/>
              <a:t>not_afp</a:t>
            </a:r>
            <a:r>
              <a:rPr lang="en-US" dirty="0"/>
              <a:t>(T).</a:t>
            </a:r>
          </a:p>
          <a:p>
            <a:endParaRPr lang="en-US" dirty="0"/>
          </a:p>
          <a:p>
            <a:r>
              <a:rPr lang="en-US" dirty="0"/>
              <a:t># reach from a to b without p</a:t>
            </a:r>
          </a:p>
          <a:p>
            <a:r>
              <a:rPr lang="en-US" dirty="0" err="1"/>
              <a:t>nfp</a:t>
            </a:r>
            <a:r>
              <a:rPr lang="en-US" dirty="0"/>
              <a:t>(a, a) :- not p(a)</a:t>
            </a:r>
          </a:p>
          <a:p>
            <a:r>
              <a:rPr lang="en-US" dirty="0" err="1"/>
              <a:t>nfp</a:t>
            </a:r>
            <a:r>
              <a:rPr lang="en-US" dirty="0"/>
              <a:t>(a, b) :- not p(b), flow(</a:t>
            </a:r>
            <a:r>
              <a:rPr lang="en-US" dirty="0" err="1"/>
              <a:t>a,c</a:t>
            </a:r>
            <a:r>
              <a:rPr lang="en-US" dirty="0"/>
              <a:t>), </a:t>
            </a:r>
            <a:r>
              <a:rPr lang="en-US" dirty="0" err="1"/>
              <a:t>nfp</a:t>
            </a:r>
            <a:r>
              <a:rPr lang="en-US" dirty="0"/>
              <a:t>(</a:t>
            </a:r>
            <a:r>
              <a:rPr lang="en-US" dirty="0" err="1"/>
              <a:t>a,c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afp</a:t>
            </a:r>
            <a:r>
              <a:rPr lang="en-US" dirty="0"/>
              <a:t>(a, b) :- not </a:t>
            </a:r>
            <a:r>
              <a:rPr lang="en-US" dirty="0" err="1"/>
              <a:t>nfp</a:t>
            </a:r>
            <a:r>
              <a:rPr lang="en-US" dirty="0"/>
              <a:t>(a, 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17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caterinaurban.github.io</a:t>
            </a:r>
            <a:r>
              <a:rPr lang="en-US" dirty="0"/>
              <a:t>/pdf/sas2018.pdf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90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1" dirty="0">
                <a:effectLst/>
              </a:rPr>
              <a:t>Eliminate all negative atoms from the Datalog programs, then calculate the domains of symbolic constants as usual.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8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=mHVIdHLp9ZQ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29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cse.buffalo.edu</a:t>
            </a:r>
            <a:r>
              <a:rPr lang="en-US" dirty="0"/>
              <a:t>/~</a:t>
            </a:r>
            <a:r>
              <a:rPr lang="en-US" dirty="0" err="1"/>
              <a:t>chomicki</a:t>
            </a:r>
            <a:r>
              <a:rPr lang="en-US" dirty="0"/>
              <a:t>/636/</a:t>
            </a:r>
            <a:r>
              <a:rPr lang="en-US" dirty="0" err="1"/>
              <a:t>datalog-h.pdf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pages.cs.wisc.edu</a:t>
            </a:r>
            <a:r>
              <a:rPr lang="en-US" dirty="0"/>
              <a:t>/~</a:t>
            </a:r>
            <a:r>
              <a:rPr lang="en-US" dirty="0" err="1"/>
              <a:t>paris</a:t>
            </a:r>
            <a:r>
              <a:rPr lang="en-US" dirty="0"/>
              <a:t>/cs784-s17/lectures/lecture9.pdf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98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i="0" dirty="0">
                <a:solidFill>
                  <a:srgbClr val="0F0F0F"/>
                </a:solidFill>
                <a:effectLst/>
                <a:latin typeface="YouTube Sans"/>
              </a:rPr>
              <a:t>Fixpoints for the Masses: Programming with First-Class Datalog Constraints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=ikVZrivln8c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19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where &lt;-&gt; means there exists an action and [-] means for all actions.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 Datalog stratified, you can encode via predicates like</a:t>
            </a:r>
          </a:p>
          <a:p>
            <a:endParaRPr lang="en-SG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SG" b="0" i="0" dirty="0">
                <a:solidFill>
                  <a:srgbClr val="242424"/>
                </a:solidFill>
                <a:effectLst/>
              </a:rPr>
              <a:t>//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00FF00"/>
                </a:highlight>
              </a:rPr>
              <a:t>for all path globally</a:t>
            </a:r>
            <a:r>
              <a:rPr lang="en-SG" b="0" i="0" dirty="0">
                <a:solidFill>
                  <a:srgbClr val="242424"/>
                </a:solidFill>
                <a:effectLst/>
              </a:rPr>
              <a:t>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 </a:t>
            </a:r>
          </a:p>
          <a:p>
            <a:r>
              <a:rPr lang="en-SG" dirty="0"/>
              <a:t>//</a:t>
            </a:r>
            <a:r>
              <a:rPr lang="en-SG" b="0" i="0" dirty="0">
                <a:solidFill>
                  <a:srgbClr val="242424"/>
                </a:solidFill>
                <a:effectLst/>
              </a:rPr>
              <a:t> exists a path which NOT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00FF00"/>
                </a:highlight>
              </a:rPr>
              <a:t>globally 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 </a:t>
            </a:r>
          </a:p>
          <a:p>
            <a:endParaRPr lang="en-SG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SG" b="0" i="0" dirty="0">
                <a:solidFill>
                  <a:srgbClr val="242424"/>
                </a:solidFill>
                <a:effectLst/>
              </a:rPr>
              <a:t>AG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 -&gt; Recovery problem. </a:t>
            </a:r>
          </a:p>
          <a:p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Non starvation </a:t>
            </a:r>
            <a:endParaRPr lang="en-SG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br>
              <a:rPr lang="en-SG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0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symbol * represents nondeterministic choice. Imagine that we would like to prove that it is possible to maintain the invariant that, whenever x = 1, then eventually x = 0. In CTL we would express this property as: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53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99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symbol * represents nondeterministic choice. Imagine that we would like to prove that it is possible to maintain the invariant that, whenever x = 1, then eventually x = 0. In CTL we would express this property as: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69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domain cannot represent Parity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4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domain cannot represent Parity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b="0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map each point to a function over-approximating concrete semantics, and the analysis is performed backward for each </a:t>
            </a:r>
            <a:r>
              <a:rPr lang="en-SG" dirty="0"/>
              <a:t>CTL sub-formula.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5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domain cannot represent Parity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b="0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map each point to a function over-approximating concrete semantics, and the analysis is performed backward for each </a:t>
            </a:r>
            <a:r>
              <a:rPr lang="en-SG" dirty="0"/>
              <a:t>CTL sub-formula.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14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domain cannot represent Parity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61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SG" sz="1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 general every CTL operator has a fixed point characterization which provides a recursive encoding. The Datalog rules will roughly encode this fixed point characterization</a:t>
            </a:r>
          </a:p>
          <a:p>
            <a:pPr marL="0" indent="0" fontAlgn="base">
              <a:buNone/>
            </a:pPr>
            <a:endParaRPr lang="en-SG" sz="12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 fontAlgn="base">
              <a:buNone/>
            </a:pPr>
            <a:endParaRPr lang="en-SG" sz="12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1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- we may not be able to claim full novelty about using Datalog to capture temporal property satisfaction - see this paper</a:t>
            </a:r>
          </a:p>
          <a:p>
            <a:pPr marL="0" indent="0" algn="l">
              <a:buNone/>
            </a:pPr>
            <a:r>
              <a:rPr lang="en-SG" sz="1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hlinkClick r:id="rId3"/>
              </a:rPr>
              <a:t>https://link.springer.com/content/pdf/10.1007/3-540-63166-6_16.pdf</a:t>
            </a:r>
            <a:endParaRPr lang="en-SG" sz="12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 fontAlgn="base">
              <a:buNone/>
            </a:pPr>
            <a:endParaRPr lang="en-US" sz="1800" dirty="0"/>
          </a:p>
          <a:p>
            <a:pPr marL="0" indent="0" fontAlgn="base">
              <a:buNone/>
            </a:pPr>
            <a:endParaRPr lang="en-US" sz="1800" dirty="0"/>
          </a:p>
          <a:p>
            <a:pPr marL="0" indent="0" fontAlgn="base">
              <a:buNone/>
            </a:pPr>
            <a:r>
              <a:rPr lang="en-US" sz="1800" dirty="0"/>
              <a:t>TODO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8B56-95B6-E951-E44A-7844207C0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8AAEC-B3AA-182C-C245-10E93BF6E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AA69D-E67E-037A-ADCF-30A0D964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96607-171E-4924-0E51-6B9A8BB6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BC1D4-CC72-5381-9048-44F5FD9A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7AFF-9494-0FAC-6AC6-CC6FFBAC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1D30F-EAD8-A149-4A11-AF7995E54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02327-3A65-06FD-05FE-E6DDF4EA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2CEC6-D8B1-13A3-930C-EBC716DE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7E4E4-6806-7131-0433-FC86DC50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BB1DE-BA8A-745B-80CA-854045F59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348FB-19EE-D7EE-0451-454FD8FC0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C04D1-6114-5475-431F-6702A8F9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806E8-890E-4794-F207-25616346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D45D8-A654-E3B7-1FED-095F22EF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DD7F-EAAA-895A-2A7F-CDFD237D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E1D9A-0077-FD14-BADE-DAFFACCA9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9BBE5-8A5B-D33A-4C8E-58ECF434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DD9C5-2ADB-6189-D81A-91F6DA61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45A9C-3A6F-35E4-CC09-ADFC6BEF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3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3686-A650-AD0A-D97B-2805E8C3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A456D-5F84-36F5-6164-1598C757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B567-BCEE-8F17-3F2C-D77AA95D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E770E-46FD-ECE1-48BB-F99FE01B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854B2-D3C9-D467-4D7C-F1C7F85C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8F03-12AA-D5A3-0C7E-18605086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F516-E932-1235-BB2D-5F165064C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873B9-C9F5-28C1-8D0D-00D2EF05A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F34E5-E6F0-72FE-A076-DC404FD3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BC116-5AAE-6E64-97D8-450252C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5CD7B-157B-03E1-FF96-D82B383D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2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021F-F664-9E4F-96B7-A8BA29D1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4BE80-E504-9F4C-1DF7-B7D25B36D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59767-3B49-9FF0-458A-C3035553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8AD3F-B353-8A2C-6717-C618DE08C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D3DBA-5743-A43E-8A50-71694FC1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F5C59-2225-0833-7EDB-FCEF6D38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77881-0A5F-AB0B-5C1A-AA72B8B6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6D747-BEFD-C65C-A0EE-87F8EDA9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E4E0-88B0-2D93-0F83-94D2D46D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E5CAE-514D-D64E-443F-E41EBD756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F9DCA-CE0B-4BE7-5676-952D8ACD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40DD6-6057-FD08-17FF-B4C925BE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0F9A4-5FE5-460B-7AD7-AA915985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7B3CD-212F-3F17-C5E7-49690C0F2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7A045-E473-C31C-F7B5-F108F3E6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4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36D8-9240-CCFC-683A-05E7C04D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006D4-FE45-3FC6-225E-E200B58D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BC38D-26E6-C794-AB08-1FEFBF896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072BA-4BAE-C720-ECEA-FAABC3BD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AEEE6-CA0B-C0ED-C68C-05509504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130A4-A727-C094-536B-6E46A053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3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A245-864D-F3A0-73B8-6F3A3691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424BE-DC1A-6C42-EE02-DC083C452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7F771-44EE-DD6A-B587-B2356A8C6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FFA2B-DCEA-2FF2-2C0B-C4ECC050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4D0D3-2B1D-6FA2-A4AB-E7D7F9D7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09EA-8BFE-0B1F-ABBE-A6C508E1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4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44FCBA-000E-BE8D-84ED-30977F7D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46DD0-90E2-C3D3-4202-929B4BC6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A638C-61EA-8FEB-BDC8-5E7F7DEA3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C97C-A7F2-8648-8880-F5CE0EC4C40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BC04F-5688-C3E7-CADA-4B42A53AA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F6B10-08DD-396D-D5BA-4613EE0E5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4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FE58F71E-E676-DF69-9352-A44AABE11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35" t="11039" r="11637" b="19870"/>
          <a:stretch/>
        </p:blipFill>
        <p:spPr>
          <a:xfrm>
            <a:off x="2311253" y="5129129"/>
            <a:ext cx="3208521" cy="155742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DF5FE8F-65F4-DF82-45D6-D08CDC9FD328}"/>
              </a:ext>
            </a:extLst>
          </p:cNvPr>
          <p:cNvSpPr txBox="1">
            <a:spLocks/>
          </p:cNvSpPr>
          <p:nvPr/>
        </p:nvSpPr>
        <p:spPr>
          <a:xfrm>
            <a:off x="3099444" y="3107170"/>
            <a:ext cx="5993106" cy="2387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SG" sz="2800" dirty="0">
                <a:solidFill>
                  <a:srgbClr val="002060"/>
                </a:solidFill>
                <a:cs typeface="Arial" pitchFamily="34" charset="0"/>
              </a:rPr>
              <a:t>Y</a:t>
            </a:r>
            <a:r>
              <a:rPr lang="en-US" altLang="zh-CN" sz="2800" dirty="0">
                <a:solidFill>
                  <a:srgbClr val="002060"/>
                </a:solidFill>
                <a:cs typeface="Arial" pitchFamily="34" charset="0"/>
              </a:rPr>
              <a:t>u</a:t>
            </a:r>
            <a:r>
              <a:rPr lang="zh-CN" altLang="en-US" sz="2800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US" altLang="zh-CN" sz="2800" dirty="0">
                <a:solidFill>
                  <a:srgbClr val="002060"/>
                </a:solidFill>
                <a:cs typeface="Arial" pitchFamily="34" charset="0"/>
              </a:rPr>
              <a:t>Liu,</a:t>
            </a:r>
            <a:r>
              <a:rPr lang="zh-CN" altLang="en-US" sz="2800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SG" sz="2800" u="sng" dirty="0">
                <a:solidFill>
                  <a:srgbClr val="002060"/>
                </a:solidFill>
                <a:cs typeface="Arial" pitchFamily="34" charset="0"/>
              </a:rPr>
              <a:t>Yahui Song</a:t>
            </a:r>
            <a:r>
              <a:rPr lang="en-US" altLang="zh-CN" sz="2800" dirty="0">
                <a:solidFill>
                  <a:srgbClr val="002060"/>
                </a:solidFill>
                <a:cs typeface="Arial" pitchFamily="34" charset="0"/>
              </a:rPr>
              <a:t>,</a:t>
            </a:r>
            <a:r>
              <a:rPr lang="zh-CN" altLang="en-US" sz="2800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SG" sz="2800" dirty="0">
                <a:solidFill>
                  <a:srgbClr val="002060"/>
                </a:solidFill>
                <a:cs typeface="Arial" pitchFamily="34" charset="0"/>
              </a:rPr>
              <a:t>Martin Mirchev</a:t>
            </a:r>
            <a:r>
              <a:rPr lang="en-US" altLang="zh-CN" sz="2800" dirty="0">
                <a:solidFill>
                  <a:srgbClr val="002060"/>
                </a:solidFill>
                <a:cs typeface="Arial" pitchFamily="34" charset="0"/>
              </a:rPr>
              <a:t>,</a:t>
            </a:r>
            <a:r>
              <a:rPr lang="zh-CN" altLang="en-US" sz="2800" dirty="0">
                <a:solidFill>
                  <a:srgbClr val="002060"/>
                </a:solidFill>
                <a:cs typeface="Arial" pitchFamily="34" charset="0"/>
              </a:rPr>
              <a:t> </a:t>
            </a:r>
            <a:endParaRPr lang="en-SG" altLang="zh-CN" sz="2800" dirty="0">
              <a:solidFill>
                <a:srgbClr val="002060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SG" altLang="zh-CN" sz="2800" dirty="0">
                <a:solidFill>
                  <a:srgbClr val="002060"/>
                </a:solidFill>
                <a:cs typeface="Arial" pitchFamily="34" charset="0"/>
              </a:rPr>
              <a:t>Sergey Mechtaev</a:t>
            </a:r>
            <a:r>
              <a:rPr lang="en-US" altLang="zh-CN" sz="2800" dirty="0">
                <a:solidFill>
                  <a:srgbClr val="002060"/>
                </a:solidFill>
                <a:cs typeface="Arial" pitchFamily="34" charset="0"/>
              </a:rPr>
              <a:t>,</a:t>
            </a:r>
            <a:r>
              <a:rPr lang="zh-CN" altLang="en-US" sz="2800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SG" sz="2800" dirty="0">
                <a:solidFill>
                  <a:srgbClr val="002060"/>
                </a:solidFill>
                <a:cs typeface="Arial" pitchFamily="34" charset="0"/>
              </a:rPr>
              <a:t>Abhik Roychoudhury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5740E9-BD80-6056-47DE-819605E71D49}"/>
              </a:ext>
            </a:extLst>
          </p:cNvPr>
          <p:cNvSpPr txBox="1">
            <a:spLocks/>
          </p:cNvSpPr>
          <p:nvPr/>
        </p:nvSpPr>
        <p:spPr>
          <a:xfrm>
            <a:off x="437017" y="787985"/>
            <a:ext cx="11317961" cy="19176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963417">
              <a:lnSpc>
                <a:spcPct val="150000"/>
              </a:lnSpc>
              <a:spcBef>
                <a:spcPct val="20000"/>
              </a:spcBef>
              <a:defRPr/>
            </a:pPr>
            <a:r>
              <a:rPr lang="en-SG" sz="4400" b="1" dirty="0">
                <a:latin typeface="+mn-lt"/>
              </a:rPr>
              <a:t>Datalog Repair guided by CTL Properties</a:t>
            </a:r>
          </a:p>
          <a:p>
            <a:pPr defTabSz="1963417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latin typeface="+mn-lt"/>
              </a:rPr>
              <a:t>22 Nov</a:t>
            </a:r>
            <a:r>
              <a:rPr lang="zh-CN" altLang="en-US" sz="2800" b="1" dirty="0">
                <a:latin typeface="+mn-lt"/>
              </a:rPr>
              <a:t> </a:t>
            </a:r>
            <a:r>
              <a:rPr lang="en-US" altLang="zh-CN" sz="2800" b="1" dirty="0">
                <a:latin typeface="+mn-lt"/>
              </a:rPr>
              <a:t>2023 @ APR</a:t>
            </a:r>
            <a:r>
              <a:rPr lang="zh-CN" altLang="en-US" sz="2800" b="1" dirty="0">
                <a:latin typeface="+mn-lt"/>
              </a:rPr>
              <a:t> </a:t>
            </a:r>
            <a:r>
              <a:rPr lang="en-US" altLang="zh-CN" sz="2800" b="1" dirty="0">
                <a:latin typeface="+mn-lt"/>
              </a:rPr>
              <a:t>Event</a:t>
            </a:r>
            <a:endParaRPr lang="en-US" sz="2800" b="1" dirty="0">
              <a:latin typeface="+mn-lt"/>
            </a:endParaRPr>
          </a:p>
        </p:txBody>
      </p:sp>
      <p:pic>
        <p:nvPicPr>
          <p:cNvPr id="1028" name="Picture 4" descr="university-college-london-ucl-vector-logo - The Academy For Healthcare  Science">
            <a:extLst>
              <a:ext uri="{FF2B5EF4-FFF2-40B4-BE49-F238E27FC236}">
                <a16:creationId xmlns:a16="http://schemas.microsoft.com/office/drawing/2014/main" id="{CAC72454-AEC6-3439-1646-36D92F286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7" b="16463"/>
          <a:stretch/>
        </p:blipFill>
        <p:spPr bwMode="auto">
          <a:xfrm>
            <a:off x="6316800" y="5290920"/>
            <a:ext cx="3544891" cy="132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36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984B-316B-1DC0-9885-09E1D4E0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rgbClr val="242424"/>
                </a:solidFill>
                <a:latin typeface="+mn-lt"/>
              </a:rPr>
              <a:t>E</a:t>
            </a:r>
            <a:r>
              <a:rPr lang="en-SG" b="1" i="0" dirty="0">
                <a:solidFill>
                  <a:srgbClr val="242424"/>
                </a:solidFill>
                <a:effectLst/>
                <a:latin typeface="+mn-lt"/>
              </a:rPr>
              <a:t>xisting analyses for CTL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DD4A-DBB3-AF22-3079-14242CB4A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242424"/>
                </a:solidFill>
                <a:latin typeface="Aptos" panose="020B0004020202020204" pitchFamily="34" charset="0"/>
              </a:rPr>
              <a:t> </a:t>
            </a:r>
            <a:r>
              <a:rPr lang="en-SG" b="1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CTL model checking</a:t>
            </a:r>
            <a:r>
              <a:rPr lang="en-SG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: recursively labeling </a:t>
            </a:r>
            <a:r>
              <a:rPr lang="en-SG" dirty="0"/>
              <a:t>the states of a finite state machine with the CTL sub-formula. </a:t>
            </a:r>
          </a:p>
          <a:p>
            <a:pPr algn="l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SG" altLang="zh-CN" b="1" dirty="0">
                <a:solidFill>
                  <a:srgbClr val="242424"/>
                </a:solidFill>
                <a:latin typeface="Aptos" panose="020B0004020202020204" pitchFamily="34" charset="0"/>
              </a:rPr>
              <a:t>A</a:t>
            </a:r>
            <a:r>
              <a:rPr lang="en-SG" b="1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bstract interpretation: </a:t>
            </a:r>
            <a:r>
              <a:rPr lang="en-SG" dirty="0">
                <a:solidFill>
                  <a:srgbClr val="242424"/>
                </a:solidFill>
                <a:latin typeface="Aptos" panose="020B0004020202020204" pitchFamily="34" charset="0"/>
              </a:rPr>
              <a:t>backward reasoning, </a:t>
            </a:r>
          </a:p>
          <a:p>
            <a:pPr marL="0" indent="0" algn="l" fontAlgn="base">
              <a:lnSpc>
                <a:spcPct val="100000"/>
              </a:lnSpc>
              <a:buNone/>
            </a:pPr>
            <a:r>
              <a:rPr lang="en-SG" dirty="0">
                <a:solidFill>
                  <a:srgbClr val="242424"/>
                </a:solidFill>
                <a:latin typeface="Aptos" panose="020B0004020202020204" pitchFamily="34" charset="0"/>
              </a:rPr>
              <a:t>	o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ver-approximation for universal properties, and </a:t>
            </a:r>
          </a:p>
          <a:p>
            <a:pPr marL="0" indent="0" algn="l" fontAlgn="base">
              <a:lnSpc>
                <a:spcPct val="100000"/>
              </a:lnSpc>
              <a:buNone/>
            </a:pPr>
            <a:r>
              <a:rPr lang="en-SG" dirty="0">
                <a:solidFill>
                  <a:srgbClr val="242424"/>
                </a:solidFill>
                <a:latin typeface="Aptos" panose="020B0004020202020204" pitchFamily="34" charset="0"/>
              </a:rPr>
              <a:t>	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under-approximation for existential properties. 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0DF36-5808-AF2A-12A6-92C8E86CD498}"/>
              </a:ext>
            </a:extLst>
          </p:cNvPr>
          <p:cNvSpPr txBox="1"/>
          <p:nvPr/>
        </p:nvSpPr>
        <p:spPr>
          <a:xfrm>
            <a:off x="1010890" y="5505112"/>
            <a:ext cx="10170220" cy="6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Question: how to achieve a more precise CTL analysis for real code?</a:t>
            </a:r>
          </a:p>
        </p:txBody>
      </p:sp>
    </p:spTree>
    <p:extLst>
      <p:ext uri="{BB962C8B-B14F-4D97-AF65-F5344CB8AC3E}">
        <p14:creationId xmlns:p14="http://schemas.microsoft.com/office/powerpoint/2010/main" val="420140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984B-316B-1DC0-9885-09E1D4E0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b="1" dirty="0">
                <a:solidFill>
                  <a:srgbClr val="242424"/>
                </a:solidFill>
                <a:latin typeface="+mn-lt"/>
              </a:rPr>
              <a:t>CTL analysis: Datalog with Stratified Negation</a:t>
            </a:r>
            <a:endParaRPr lang="en-US" sz="4000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339B7-B6B5-D44C-C82F-07D47A3C0B87}"/>
              </a:ext>
            </a:extLst>
          </p:cNvPr>
          <p:cNvSpPr txBox="1"/>
          <p:nvPr/>
        </p:nvSpPr>
        <p:spPr>
          <a:xfrm>
            <a:off x="648417" y="1591460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EF p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0A462-9702-C97B-0303-067CC2DDDCB1}"/>
              </a:ext>
            </a:extLst>
          </p:cNvPr>
          <p:cNvSpPr txBox="1"/>
          <p:nvPr/>
        </p:nvSpPr>
        <p:spPr>
          <a:xfrm>
            <a:off x="6096000" y="1591460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AF p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F281A-B91A-7348-79B6-F42C85534A71}"/>
              </a:ext>
            </a:extLst>
          </p:cNvPr>
          <p:cNvSpPr txBox="1"/>
          <p:nvPr/>
        </p:nvSpPr>
        <p:spPr>
          <a:xfrm>
            <a:off x="148085" y="2066259"/>
            <a:ext cx="4793300" cy="960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efp(X) :- p(X).</a:t>
            </a:r>
          </a:p>
          <a:p>
            <a:pPr algn="l">
              <a:lnSpc>
                <a:spcPct val="150000"/>
              </a:lnSpc>
            </a:pP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efp(X) :- flow(X, 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Y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),  efp(Y).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58612-3B03-43A9-E4B2-33C05B2097DB}"/>
              </a:ext>
            </a:extLst>
          </p:cNvPr>
          <p:cNvSpPr txBox="1"/>
          <p:nvPr/>
        </p:nvSpPr>
        <p:spPr>
          <a:xfrm>
            <a:off x="6007303" y="2030069"/>
            <a:ext cx="5716630" cy="3268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(X,Y) :- !P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(X), flow(X, Y).</a:t>
            </a:r>
            <a:endParaRPr lang="en-SG" sz="2000" b="0" i="0" dirty="0">
              <a:solidFill>
                <a:srgbClr val="242424"/>
              </a:solidFill>
              <a:effectLst/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(X,Z) :- 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(X,Y), !P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(Y), flow(Y, Z).</a:t>
            </a:r>
            <a:endParaRPr lang="en-SG" sz="2000" b="0" i="0" dirty="0">
              <a:solidFill>
                <a:srgbClr val="242424"/>
              </a:solidFill>
              <a:effectLst/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algn="l">
              <a:lnSpc>
                <a:spcPct val="150000"/>
              </a:lnSpc>
            </a:pPr>
            <a:endParaRPr lang="en-SG" sz="2000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algn="l">
              <a:lnSpc>
                <a:spcPct val="150000"/>
              </a:lnSpc>
            </a:pP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S(X) :- T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(X, X).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S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(X) :- !P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(X), flow(X, Y), S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(Y)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SG" sz="2000" b="0" i="0" dirty="0">
              <a:solidFill>
                <a:srgbClr val="242424"/>
              </a:solidFill>
              <a:effectLst/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algn="l">
              <a:lnSpc>
                <a:spcPct val="150000"/>
              </a:lnSpc>
            </a:pP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af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p(X) :- !S(X).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C65635-7DD4-6D13-63B3-1BB3AA3CECC1}"/>
              </a:ext>
            </a:extLst>
          </p:cNvPr>
          <p:cNvCxnSpPr/>
          <p:nvPr/>
        </p:nvCxnSpPr>
        <p:spPr>
          <a:xfrm>
            <a:off x="0" y="20447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2FB952-48D2-3F2C-C2C4-257F0777EA32}"/>
              </a:ext>
            </a:extLst>
          </p:cNvPr>
          <p:cNvSpPr txBox="1"/>
          <p:nvPr/>
        </p:nvSpPr>
        <p:spPr>
          <a:xfrm>
            <a:off x="648417" y="3750650"/>
            <a:ext cx="2760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AG p = !EF(!p)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B6E92-3411-B8EE-293A-E44D2BD69EAE}"/>
              </a:ext>
            </a:extLst>
          </p:cNvPr>
          <p:cNvSpPr txBox="1"/>
          <p:nvPr/>
        </p:nvSpPr>
        <p:spPr>
          <a:xfrm>
            <a:off x="148085" y="4342617"/>
            <a:ext cx="5101076" cy="1699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ef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NP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(X) :- !p(X).</a:t>
            </a:r>
          </a:p>
          <a:p>
            <a:pPr algn="l">
              <a:lnSpc>
                <a:spcPct val="150000"/>
              </a:lnSpc>
            </a:pP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ef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NP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(X) :- flow(X, 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Y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),  ef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NP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(Y).</a:t>
            </a:r>
          </a:p>
          <a:p>
            <a:pPr algn="l">
              <a:lnSpc>
                <a:spcPct val="150000"/>
              </a:lnSpc>
            </a:pPr>
            <a:endParaRPr lang="en-SG" sz="1200" b="0" i="0" dirty="0">
              <a:solidFill>
                <a:srgbClr val="242424"/>
              </a:solidFill>
              <a:effectLst/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algn="l">
              <a:lnSpc>
                <a:spcPct val="150000"/>
              </a:lnSpc>
            </a:pP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agp(X) :- !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 ef</a:t>
            </a:r>
            <a:r>
              <a:rPr lang="en-SG" sz="2000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NP</a:t>
            </a:r>
            <a:r>
              <a:rPr lang="en-SG" sz="2000" b="0" i="0" dirty="0">
                <a:solidFill>
                  <a:srgbClr val="242424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(X).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2BEA2-B8C5-E26A-5740-6BC8A05BDAA9}"/>
              </a:ext>
            </a:extLst>
          </p:cNvPr>
          <p:cNvCxnSpPr>
            <a:cxnSpLocks/>
          </p:cNvCxnSpPr>
          <p:nvPr/>
        </p:nvCxnSpPr>
        <p:spPr>
          <a:xfrm>
            <a:off x="0" y="4229073"/>
            <a:ext cx="5710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7483A8-2310-5B19-D66B-E09E6CA93453}"/>
              </a:ext>
            </a:extLst>
          </p:cNvPr>
          <p:cNvCxnSpPr>
            <a:cxnSpLocks/>
          </p:cNvCxnSpPr>
          <p:nvPr/>
        </p:nvCxnSpPr>
        <p:spPr>
          <a:xfrm>
            <a:off x="5743860" y="2053125"/>
            <a:ext cx="0" cy="4408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1855B9-3D53-E1DC-20DE-F4EA7D946E4D}"/>
              </a:ext>
            </a:extLst>
          </p:cNvPr>
          <p:cNvSpPr txBox="1"/>
          <p:nvPr/>
        </p:nvSpPr>
        <p:spPr>
          <a:xfrm>
            <a:off x="793375" y="6481635"/>
            <a:ext cx="1094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Encodings for AF is  taken from “</a:t>
            </a:r>
            <a:r>
              <a:rPr lang="en-SG" b="1" dirty="0">
                <a:solidFill>
                  <a:schemeClr val="bg1">
                    <a:lumMod val="50000"/>
                  </a:schemeClr>
                </a:solidFill>
              </a:rPr>
              <a:t>Datalog LITE: a deductive query language with linear time model checking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” 2002.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B9D78F-AEBC-9252-A02F-1D94B1361417}"/>
              </a:ext>
            </a:extLst>
          </p:cNvPr>
          <p:cNvCxnSpPr/>
          <p:nvPr/>
        </p:nvCxnSpPr>
        <p:spPr>
          <a:xfrm>
            <a:off x="0" y="64816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4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7EDD-F070-7B49-E1C5-4BD4B531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“Programs are databases”</a:t>
            </a:r>
          </a:p>
        </p:txBody>
      </p:sp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F36F8BF-4F20-3796-83D8-6BC5CDD2A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4" y="2349084"/>
            <a:ext cx="4432300" cy="288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45A44-959F-E059-E558-86A5C7A75780}"/>
              </a:ext>
            </a:extLst>
          </p:cNvPr>
          <p:cNvSpPr txBox="1"/>
          <p:nvPr/>
        </p:nvSpPr>
        <p:spPr>
          <a:xfrm>
            <a:off x="5270500" y="1430462"/>
            <a:ext cx="6703786" cy="502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assign("x", 2, 1).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assign("y", 1, 3).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assign("y", 0, 5).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(1, 2). 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(2, 3) :- GTEQ("x", 2, 2), Even("x", 2). 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(2, 5) :- ! GTEQ("x", 2, 2).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(2, 5) :- ! Even("x", 2). 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(3, 6).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(5, 6). </a:t>
            </a:r>
            <a:endParaRPr lang="en-SG" b="0" i="0" dirty="0">
              <a:solidFill>
                <a:srgbClr val="242424"/>
              </a:solidFill>
              <a:effectLst/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F63BB-7FFA-2AC6-6A83-DF71AA1A136B}"/>
              </a:ext>
            </a:extLst>
          </p:cNvPr>
          <p:cNvSpPr txBox="1"/>
          <p:nvPr/>
        </p:nvSpPr>
        <p:spPr>
          <a:xfrm>
            <a:off x="1958332" y="1692083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AF(y=1)</a:t>
            </a:r>
            <a:endParaRPr lang="en-US" sz="2400" dirty="0"/>
          </a:p>
        </p:txBody>
      </p:sp>
      <p:pic>
        <p:nvPicPr>
          <p:cNvPr id="12" name="Graphic 11" descr="Tick with solid fill">
            <a:extLst>
              <a:ext uri="{FF2B5EF4-FFF2-40B4-BE49-F238E27FC236}">
                <a16:creationId xmlns:a16="http://schemas.microsoft.com/office/drawing/2014/main" id="{2B2C25B0-2C67-1535-D225-31C6A3EC6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1892" y="1615292"/>
            <a:ext cx="615245" cy="6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6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7EDD-F070-7B49-E1C5-4BD4B531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“Programs are databases”</a:t>
            </a:r>
          </a:p>
        </p:txBody>
      </p:sp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F36F8BF-4F20-3796-83D8-6BC5CDD2A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4" y="2349084"/>
            <a:ext cx="4432300" cy="288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45A44-959F-E059-E558-86A5C7A75780}"/>
              </a:ext>
            </a:extLst>
          </p:cNvPr>
          <p:cNvSpPr txBox="1"/>
          <p:nvPr/>
        </p:nvSpPr>
        <p:spPr>
          <a:xfrm>
            <a:off x="5270500" y="1430462"/>
            <a:ext cx="6703786" cy="502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assign("x", 2, 1).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assign("y", 0, 3).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assign("y", 0, 5).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(1, 2). 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(2, 3) :- GTEQ("x", 2, 2), Even("x", 2). 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(2, 5) :- ! GTEQ("x", 2, 2).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(2, 5) :- ! Even("x", 2). 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(3, 6).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(5, 6). </a:t>
            </a:r>
            <a:endParaRPr lang="en-SG" b="0" i="0" dirty="0">
              <a:solidFill>
                <a:srgbClr val="242424"/>
              </a:solidFill>
              <a:effectLst/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F63BB-7FFA-2AC6-6A83-DF71AA1A136B}"/>
              </a:ext>
            </a:extLst>
          </p:cNvPr>
          <p:cNvSpPr txBox="1"/>
          <p:nvPr/>
        </p:nvSpPr>
        <p:spPr>
          <a:xfrm>
            <a:off x="1958332" y="1692083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AF(y=1)</a:t>
            </a:r>
            <a:endParaRPr lang="en-US" sz="2400" dirty="0"/>
          </a:p>
        </p:txBody>
      </p:sp>
      <p:pic>
        <p:nvPicPr>
          <p:cNvPr id="4" name="Picture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4CA34DB-A3BA-4D94-CA5A-D9F78C251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4" y="2349084"/>
            <a:ext cx="4432300" cy="2882900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6171397D-8F8E-F8AC-6C32-254369B9A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0909" y="1626016"/>
            <a:ext cx="615245" cy="6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5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480FC6-F375-F15B-E95B-915B9FC49211}"/>
              </a:ext>
            </a:extLst>
          </p:cNvPr>
          <p:cNvSpPr txBox="1"/>
          <p:nvPr/>
        </p:nvSpPr>
        <p:spPr>
          <a:xfrm>
            <a:off x="902334" y="2348524"/>
            <a:ext cx="10387331" cy="1493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Goals: </a:t>
            </a:r>
            <a:r>
              <a:rPr lang="en-US" sz="3200" dirty="0"/>
              <a:t>a more precise analysis for CTL properties in real code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	   automated repair when CTL violations occur</a:t>
            </a:r>
          </a:p>
        </p:txBody>
      </p:sp>
    </p:spTree>
    <p:extLst>
      <p:ext uri="{BB962C8B-B14F-4D97-AF65-F5344CB8AC3E}">
        <p14:creationId xmlns:p14="http://schemas.microsoft.com/office/powerpoint/2010/main" val="8203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44464-5DA5-AFA0-35E4-DDA49F01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Prior work</a:t>
            </a: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5611F63-5B77-5246-4B69-1ADDFB7E2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80"/>
          <a:stretch/>
        </p:blipFill>
        <p:spPr>
          <a:xfrm>
            <a:off x="826697" y="1569991"/>
            <a:ext cx="8877480" cy="2616160"/>
          </a:xfrm>
          <a:prstGeom prst="rect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FC59A-1D64-D90F-1E9E-657B256B884C}"/>
              </a:ext>
            </a:extLst>
          </p:cNvPr>
          <p:cNvSpPr txBox="1"/>
          <p:nvPr/>
        </p:nvSpPr>
        <p:spPr>
          <a:xfrm>
            <a:off x="838200" y="4630580"/>
            <a:ext cx="10382249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/>
              <a:t>Bug types: </a:t>
            </a:r>
            <a:r>
              <a:rPr lang="en-US" sz="2600" dirty="0"/>
              <a:t>Java NPE bugs, </a:t>
            </a:r>
            <a:r>
              <a:rPr lang="en-SG" sz="2600" dirty="0"/>
              <a:t>Python data leaks</a:t>
            </a:r>
            <a:r>
              <a:rPr lang="en-US" sz="2600" dirty="0"/>
              <a:t>, </a:t>
            </a:r>
            <a:r>
              <a:rPr lang="en-SG" sz="2600" dirty="0"/>
              <a:t>Solidity smart contracts bugs</a:t>
            </a:r>
          </a:p>
          <a:p>
            <a:pPr>
              <a:lnSpc>
                <a:spcPct val="150000"/>
              </a:lnSpc>
            </a:pPr>
            <a:r>
              <a:rPr lang="en-SG" sz="2600" b="1" dirty="0"/>
              <a:t>Limitation</a:t>
            </a:r>
            <a:r>
              <a:rPr lang="en-SG" sz="2600" dirty="0"/>
              <a:t>: rules are positive, i.e., no negative body atoms.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25796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5B020D-BC70-AA13-BB38-EF743AA39833}"/>
              </a:ext>
            </a:extLst>
          </p:cNvPr>
          <p:cNvSpPr txBox="1"/>
          <p:nvPr/>
        </p:nvSpPr>
        <p:spPr>
          <a:xfrm>
            <a:off x="86265" y="1908484"/>
            <a:ext cx="12319270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transFlow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:- flow(</a:t>
            </a:r>
            <a:r>
              <a:rPr lang="en-US" dirty="0" err="1"/>
              <a:t>x,y</a:t>
            </a:r>
            <a:r>
              <a:rPr lang="en-US" dirty="0"/>
              <a:t>).</a:t>
            </a:r>
          </a:p>
          <a:p>
            <a:r>
              <a:rPr lang="en-US" dirty="0" err="1"/>
              <a:t>transFlow</a:t>
            </a:r>
            <a:r>
              <a:rPr lang="en-US" dirty="0"/>
              <a:t>(</a:t>
            </a:r>
            <a:r>
              <a:rPr lang="en-US" dirty="0" err="1"/>
              <a:t>x,z</a:t>
            </a:r>
            <a:r>
              <a:rPr lang="en-US" dirty="0"/>
              <a:t>) :- flow(</a:t>
            </a:r>
            <a:r>
              <a:rPr lang="en-US" dirty="0" err="1"/>
              <a:t>x,y</a:t>
            </a:r>
            <a:r>
              <a:rPr lang="en-US" dirty="0"/>
              <a:t>), </a:t>
            </a:r>
            <a:r>
              <a:rPr lang="en-US" dirty="0" err="1"/>
              <a:t>transflow</a:t>
            </a:r>
            <a:r>
              <a:rPr lang="en-US" dirty="0"/>
              <a:t>(</a:t>
            </a:r>
            <a:r>
              <a:rPr lang="en-US" dirty="0" err="1"/>
              <a:t>y,z</a:t>
            </a:r>
            <a:r>
              <a:rPr lang="en-US" dirty="0"/>
              <a:t>).</a:t>
            </a:r>
          </a:p>
          <a:p>
            <a:r>
              <a:rPr lang="en-US" dirty="0"/>
              <a:t>xIsValue_0(</a:t>
            </a:r>
            <a:r>
              <a:rPr lang="en-US" dirty="0" err="1"/>
              <a:t>loc,x</a:t>
            </a:r>
            <a:r>
              <a:rPr lang="en-US" dirty="0"/>
              <a:t>) :- state(loc), (x == 0).</a:t>
            </a:r>
          </a:p>
          <a:p>
            <a:r>
              <a:rPr lang="en-US" dirty="0"/>
              <a:t>AF_xIsValue_0_T(__</a:t>
            </a:r>
            <a:r>
              <a:rPr lang="en-US" dirty="0" err="1"/>
              <a:t>state_extra,loc,x</a:t>
            </a:r>
            <a:r>
              <a:rPr lang="en-US" dirty="0"/>
              <a:t>) :- AF_xIsValue_0_T(</a:t>
            </a:r>
            <a:r>
              <a:rPr lang="en-US" dirty="0" err="1"/>
              <a:t>tempOne,loc,x</a:t>
            </a:r>
            <a:r>
              <a:rPr lang="en-US" dirty="0"/>
              <a:t>), !xIsValue_0(</a:t>
            </a:r>
            <a:r>
              <a:rPr lang="en-US" dirty="0" err="1"/>
              <a:t>tempOne,x</a:t>
            </a:r>
            <a:r>
              <a:rPr lang="en-US" dirty="0"/>
              <a:t>), flow(</a:t>
            </a:r>
            <a:r>
              <a:rPr lang="en-US" dirty="0" err="1"/>
              <a:t>tempOne</a:t>
            </a:r>
            <a:r>
              <a:rPr lang="en-US" dirty="0"/>
              <a:t>,__</a:t>
            </a:r>
            <a:r>
              <a:rPr lang="en-US" dirty="0" err="1"/>
              <a:t>state_extra</a:t>
            </a:r>
            <a:r>
              <a:rPr lang="en-US" dirty="0"/>
              <a:t>).</a:t>
            </a:r>
          </a:p>
          <a:p>
            <a:r>
              <a:rPr lang="en-US" dirty="0"/>
              <a:t>AF_xIsValue_0_T(__</a:t>
            </a:r>
            <a:r>
              <a:rPr lang="en-US" dirty="0" err="1"/>
              <a:t>state_extra,loc,x</a:t>
            </a:r>
            <a:r>
              <a:rPr lang="en-US" dirty="0"/>
              <a:t>) :- !xIsValue_0(</a:t>
            </a:r>
            <a:r>
              <a:rPr lang="en-US" dirty="0" err="1"/>
              <a:t>loc,x</a:t>
            </a:r>
            <a:r>
              <a:rPr lang="en-US" dirty="0"/>
              <a:t>), flow(loc,__</a:t>
            </a:r>
            <a:r>
              <a:rPr lang="en-US" dirty="0" err="1"/>
              <a:t>state_extra</a:t>
            </a:r>
            <a:r>
              <a:rPr lang="en-US" dirty="0"/>
              <a:t>).</a:t>
            </a:r>
          </a:p>
          <a:p>
            <a:r>
              <a:rPr lang="en-US" dirty="0"/>
              <a:t>AF_xIsValue_0_S(</a:t>
            </a:r>
            <a:r>
              <a:rPr lang="en-US" dirty="0" err="1"/>
              <a:t>loc,x</a:t>
            </a:r>
            <a:r>
              <a:rPr lang="en-US" dirty="0"/>
              <a:t>) :- !xIsValue_0(</a:t>
            </a:r>
            <a:r>
              <a:rPr lang="en-US" dirty="0" err="1"/>
              <a:t>loc,x</a:t>
            </a:r>
            <a:r>
              <a:rPr lang="en-US" dirty="0"/>
              <a:t>), flow(</a:t>
            </a:r>
            <a:r>
              <a:rPr lang="en-US" dirty="0" err="1"/>
              <a:t>loc,tempOne</a:t>
            </a:r>
            <a:r>
              <a:rPr lang="en-US" dirty="0"/>
              <a:t>), AF_xIsValue_0_S(</a:t>
            </a:r>
            <a:r>
              <a:rPr lang="en-US" dirty="0" err="1"/>
              <a:t>tempOne,x</a:t>
            </a:r>
            <a:r>
              <a:rPr lang="en-US" dirty="0"/>
              <a:t>).</a:t>
            </a:r>
          </a:p>
          <a:p>
            <a:r>
              <a:rPr lang="en-US" dirty="0"/>
              <a:t>AF_xIsValue_0_S(</a:t>
            </a:r>
            <a:r>
              <a:rPr lang="en-US" dirty="0" err="1"/>
              <a:t>loc,x</a:t>
            </a:r>
            <a:r>
              <a:rPr lang="en-US" dirty="0"/>
              <a:t>) :- AF_xIsValue_0_T(</a:t>
            </a:r>
            <a:r>
              <a:rPr lang="en-US" dirty="0" err="1"/>
              <a:t>loc,loc,x</a:t>
            </a:r>
            <a:r>
              <a:rPr lang="en-US" dirty="0"/>
              <a:t>).</a:t>
            </a:r>
          </a:p>
          <a:p>
            <a:r>
              <a:rPr lang="en-US" dirty="0"/>
              <a:t>AF_xIsValue_0(</a:t>
            </a:r>
            <a:r>
              <a:rPr lang="en-US" dirty="0" err="1"/>
              <a:t>loc,x</a:t>
            </a:r>
            <a:r>
              <a:rPr lang="en-US" dirty="0"/>
              <a:t>) :- state(loc), </a:t>
            </a:r>
            <a:r>
              <a:rPr lang="en-US" dirty="0">
                <a:highlight>
                  <a:srgbClr val="FFFF00"/>
                </a:highlight>
              </a:rPr>
              <a:t>!AF_xIsValue_0_S</a:t>
            </a:r>
            <a:r>
              <a:rPr lang="en-US" dirty="0"/>
              <a:t>(</a:t>
            </a:r>
            <a:r>
              <a:rPr lang="en-US" dirty="0" err="1"/>
              <a:t>loc,x</a:t>
            </a:r>
            <a:r>
              <a:rPr lang="en-US" dirty="0"/>
              <a:t>).</a:t>
            </a:r>
          </a:p>
          <a:p>
            <a:endParaRPr lang="en-US" sz="1000" dirty="0"/>
          </a:p>
          <a:p>
            <a:r>
              <a:rPr lang="en-US" dirty="0"/>
              <a:t>xIsValue_1(</a:t>
            </a:r>
            <a:r>
              <a:rPr lang="en-US" dirty="0" err="1"/>
              <a:t>loc,x</a:t>
            </a:r>
            <a:r>
              <a:rPr lang="en-US" dirty="0"/>
              <a:t>) :- state(loc), (x == 1).</a:t>
            </a:r>
          </a:p>
          <a:p>
            <a:r>
              <a:rPr lang="en-US" dirty="0"/>
              <a:t>xIsValue_1_IMPLY_AF_xIsValue_0(</a:t>
            </a:r>
            <a:r>
              <a:rPr lang="en-US" dirty="0" err="1"/>
              <a:t>loc,x</a:t>
            </a:r>
            <a:r>
              <a:rPr lang="en-US" dirty="0"/>
              <a:t>) :- !xIsValue_1(</a:t>
            </a:r>
            <a:r>
              <a:rPr lang="en-US" dirty="0" err="1"/>
              <a:t>loc,x</a:t>
            </a:r>
            <a:r>
              <a:rPr lang="en-US" dirty="0"/>
              <a:t>).</a:t>
            </a:r>
          </a:p>
          <a:p>
            <a:r>
              <a:rPr lang="en-US" dirty="0"/>
              <a:t>xIsValue_1_IMPLY_AF_xIsValue_0(</a:t>
            </a:r>
            <a:r>
              <a:rPr lang="en-US" dirty="0" err="1"/>
              <a:t>loc,x</a:t>
            </a:r>
            <a:r>
              <a:rPr lang="en-US" dirty="0"/>
              <a:t>) :- AF_xIsValue_0(</a:t>
            </a:r>
            <a:r>
              <a:rPr lang="en-US" dirty="0" err="1"/>
              <a:t>loc,x</a:t>
            </a:r>
            <a:r>
              <a:rPr lang="en-US" dirty="0"/>
              <a:t>).</a:t>
            </a:r>
          </a:p>
          <a:p>
            <a:endParaRPr lang="en-US" sz="1000" dirty="0"/>
          </a:p>
          <a:p>
            <a:r>
              <a:rPr lang="en-US" dirty="0"/>
              <a:t>NOT_xIsValue_1_IMPLY_AF_xIsValue_0(</a:t>
            </a:r>
            <a:r>
              <a:rPr lang="en-US" dirty="0" err="1"/>
              <a:t>loc,x</a:t>
            </a:r>
            <a:r>
              <a:rPr lang="en-US" dirty="0"/>
              <a:t>) :- state(loc), </a:t>
            </a:r>
            <a:r>
              <a:rPr lang="en-US" dirty="0">
                <a:highlight>
                  <a:srgbClr val="FFFF00"/>
                </a:highlight>
              </a:rPr>
              <a:t>!xIsValue_1_IMPLY_AF_xIsValue_0</a:t>
            </a:r>
            <a:r>
              <a:rPr lang="en-US" dirty="0"/>
              <a:t>(</a:t>
            </a:r>
            <a:r>
              <a:rPr lang="en-US" dirty="0" err="1"/>
              <a:t>loc,x</a:t>
            </a:r>
            <a:r>
              <a:rPr lang="en-US" dirty="0"/>
              <a:t>).</a:t>
            </a:r>
          </a:p>
          <a:p>
            <a:endParaRPr lang="en-US" sz="1000" dirty="0"/>
          </a:p>
          <a:p>
            <a:r>
              <a:rPr lang="en-US" dirty="0"/>
              <a:t>EF_NOT_xIsValue_1_IMPLY_AF_xIsValue_0(</a:t>
            </a:r>
            <a:r>
              <a:rPr lang="en-US" dirty="0" err="1"/>
              <a:t>loc,x</a:t>
            </a:r>
            <a:r>
              <a:rPr lang="en-US" dirty="0"/>
              <a:t>) :- flow(</a:t>
            </a:r>
            <a:r>
              <a:rPr lang="en-US" dirty="0" err="1"/>
              <a:t>loc,tempOne</a:t>
            </a:r>
            <a:r>
              <a:rPr lang="en-US" dirty="0"/>
              <a:t>), EF_NOT_xIsValue_1_IMPLY_AF_xIsValue_0(</a:t>
            </a:r>
            <a:r>
              <a:rPr lang="en-US" dirty="0" err="1"/>
              <a:t>tempOne,x</a:t>
            </a:r>
            <a:r>
              <a:rPr lang="en-US" dirty="0"/>
              <a:t>).</a:t>
            </a:r>
          </a:p>
          <a:p>
            <a:r>
              <a:rPr lang="en-US" dirty="0"/>
              <a:t>EF_NOT_xIsValue_1_IMPLY_AF_xIsValue_0(</a:t>
            </a:r>
            <a:r>
              <a:rPr lang="en-US" dirty="0" err="1"/>
              <a:t>loc,x</a:t>
            </a:r>
            <a:r>
              <a:rPr lang="en-US" dirty="0"/>
              <a:t>) :- NOT_xIsValue_1_IMPLY_AF_xIsValue_0(</a:t>
            </a:r>
            <a:r>
              <a:rPr lang="en-US" dirty="0" err="1"/>
              <a:t>loc,x</a:t>
            </a:r>
            <a:r>
              <a:rPr lang="en-US" dirty="0"/>
              <a:t>).</a:t>
            </a:r>
          </a:p>
          <a:p>
            <a:endParaRPr lang="en-US" sz="1000" dirty="0"/>
          </a:p>
          <a:p>
            <a:r>
              <a:rPr lang="en-US" dirty="0"/>
              <a:t>AG_xIsValue_1_IMPLY_AF_xIsValue_0(</a:t>
            </a:r>
            <a:r>
              <a:rPr lang="en-US" dirty="0" err="1"/>
              <a:t>loc,x</a:t>
            </a:r>
            <a:r>
              <a:rPr lang="en-US" dirty="0"/>
              <a:t>) :- state(loc), </a:t>
            </a:r>
            <a:r>
              <a:rPr lang="en-US" dirty="0">
                <a:highlight>
                  <a:srgbClr val="FFFF00"/>
                </a:highlight>
              </a:rPr>
              <a:t>!EF_NOT_xIsValue_1_IMPLY_AF_xIsValue_0</a:t>
            </a:r>
            <a:r>
              <a:rPr lang="en-US" dirty="0"/>
              <a:t>(</a:t>
            </a:r>
            <a:r>
              <a:rPr lang="en-US" dirty="0" err="1"/>
              <a:t>loc,x</a:t>
            </a:r>
            <a:r>
              <a:rPr lang="en-US" dirty="0"/>
              <a:t>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EB0D9-380A-8C14-42C7-600264449ECD}"/>
              </a:ext>
            </a:extLst>
          </p:cNvPr>
          <p:cNvSpPr txBox="1"/>
          <p:nvPr/>
        </p:nvSpPr>
        <p:spPr>
          <a:xfrm>
            <a:off x="8304402" y="1690688"/>
            <a:ext cx="3397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AG(x=1 ⇒ AF(x=0))</a:t>
            </a:r>
            <a:endParaRPr lang="en-US" sz="2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FCDDF-6369-1C8E-DE4C-F77AEB876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 b="1" dirty="0">
                <a:solidFill>
                  <a:srgbClr val="242424"/>
                </a:solidFill>
                <a:latin typeface="+mn-lt"/>
              </a:rPr>
              <a:t>CTL analysis: Datalog with Stratified Negation</a:t>
            </a:r>
            <a:endParaRPr lang="en-US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62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7EDD-F070-7B49-E1C5-4BD4B531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+mn-lt"/>
              </a:rPr>
              <a:t>Automated</a:t>
            </a:r>
            <a:r>
              <a:rPr lang="zh-CN" altLang="en-US" sz="3600" b="1" dirty="0">
                <a:latin typeface="+mn-lt"/>
              </a:rPr>
              <a:t> </a:t>
            </a:r>
            <a:r>
              <a:rPr lang="en-US" altLang="zh-CN" sz="3600" b="1" dirty="0">
                <a:latin typeface="+mn-lt"/>
              </a:rPr>
              <a:t>Repair</a:t>
            </a:r>
            <a:r>
              <a:rPr lang="zh-CN" altLang="en-US" sz="3600" b="1" dirty="0">
                <a:latin typeface="+mn-lt"/>
              </a:rPr>
              <a:t> </a:t>
            </a:r>
            <a:r>
              <a:rPr lang="en-US" altLang="zh-CN" sz="3600" b="1" dirty="0">
                <a:latin typeface="+mn-lt"/>
              </a:rPr>
              <a:t>via</a:t>
            </a:r>
            <a:r>
              <a:rPr lang="zh-CN" altLang="en-US" sz="3600" b="1" dirty="0">
                <a:latin typeface="+mn-lt"/>
              </a:rPr>
              <a:t> </a:t>
            </a:r>
            <a:r>
              <a:rPr lang="en-US" altLang="zh-CN" sz="3600" b="1" dirty="0">
                <a:latin typeface="+mn-lt"/>
              </a:rPr>
              <a:t>symbolic</a:t>
            </a:r>
            <a:r>
              <a:rPr lang="zh-CN" altLang="en-US" sz="3600" b="1" dirty="0">
                <a:latin typeface="+mn-lt"/>
              </a:rPr>
              <a:t> </a:t>
            </a:r>
            <a:r>
              <a:rPr lang="en-US" altLang="zh-CN" sz="3600" b="1" dirty="0">
                <a:latin typeface="+mn-lt"/>
              </a:rPr>
              <a:t>Datalog</a:t>
            </a:r>
            <a:r>
              <a:rPr lang="zh-CN" altLang="en-US" sz="3600" b="1" dirty="0">
                <a:latin typeface="+mn-lt"/>
              </a:rPr>
              <a:t> </a:t>
            </a:r>
            <a:r>
              <a:rPr lang="en-US" altLang="zh-CN" sz="3600" b="1" dirty="0">
                <a:latin typeface="+mn-lt"/>
              </a:rPr>
              <a:t>Execution</a:t>
            </a:r>
            <a:endParaRPr lang="en-US" sz="3600" b="1" dirty="0">
              <a:latin typeface="+mn-lt"/>
            </a:endParaRPr>
          </a:p>
        </p:txBody>
      </p:sp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F36F8BF-4F20-3796-83D8-6BC5CDD2A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6733" y="1987550"/>
            <a:ext cx="4432300" cy="288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45A44-959F-E059-E558-86A5C7A75780}"/>
              </a:ext>
            </a:extLst>
          </p:cNvPr>
          <p:cNvSpPr txBox="1"/>
          <p:nvPr/>
        </p:nvSpPr>
        <p:spPr>
          <a:xfrm>
            <a:off x="243060" y="1330549"/>
            <a:ext cx="6703786" cy="502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assign("x", 2, 1).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assign(“y”, 0, 3).</a:t>
            </a:r>
            <a:r>
              <a:rPr lang="zh-CN" altLang="en-US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assign("y", 0, 5).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(1, 2). 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(2, 3) :- GTEQ("x", 2, 2), Even("x", 2). 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(2, 5) :- ! GTEQ("x", 2, 2).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(2, 5) :- ! Even("x", 2). 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(3, 6).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flow (5, 6). </a:t>
            </a:r>
            <a:endParaRPr lang="en-SG" b="0" i="0" dirty="0">
              <a:solidFill>
                <a:srgbClr val="242424"/>
              </a:solidFill>
              <a:effectLst/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F63BB-7FFA-2AC6-6A83-DF71AA1A136B}"/>
              </a:ext>
            </a:extLst>
          </p:cNvPr>
          <p:cNvSpPr txBox="1"/>
          <p:nvPr/>
        </p:nvSpPr>
        <p:spPr>
          <a:xfrm>
            <a:off x="-3078125" y="1330549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AF(y=1)</a:t>
            </a:r>
            <a:endParaRPr lang="en-US" sz="2400" dirty="0"/>
          </a:p>
        </p:txBody>
      </p:sp>
      <p:pic>
        <p:nvPicPr>
          <p:cNvPr id="4" name="Picture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4CA34DB-A3BA-4D94-CA5A-D9F78C251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56733" y="1987550"/>
            <a:ext cx="4432300" cy="2882900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6171397D-8F8E-F8AC-6C32-254369B9A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235548" y="1264482"/>
            <a:ext cx="615245" cy="615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87555-33A5-6523-4A36-935EFB84DEA0}"/>
              </a:ext>
            </a:extLst>
          </p:cNvPr>
          <p:cNvSpPr txBox="1"/>
          <p:nvPr/>
        </p:nvSpPr>
        <p:spPr>
          <a:xfrm>
            <a:off x="6389860" y="1690688"/>
            <a:ext cx="5802140" cy="502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y_is_1(X) :- assign("y", 1, X).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T(X,Y) :- !y_is_1(X), flow(X, Y).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T(X,Z) :- T(X,Y), !y_is_1(Y), flow(Y, Z).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S(X) :- T(X, X).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S(X) :- !y_is_1(X), End(X).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S(X) :- !y_is_1(X), flow(X, Y), S(Y).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242424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af_y_is_1(X) :- State(X), !S(X). </a:t>
            </a:r>
          </a:p>
          <a:p>
            <a:pPr>
              <a:lnSpc>
                <a:spcPct val="150000"/>
              </a:lnSpc>
            </a:pPr>
            <a:endParaRPr lang="en-SG" dirty="0">
              <a:solidFill>
                <a:srgbClr val="242424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endParaRPr lang="en-SG" b="0" i="0" dirty="0">
              <a:solidFill>
                <a:srgbClr val="242424"/>
              </a:solidFill>
              <a:effectLst/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AEEA8-DB36-9E68-B669-F57D7F90077C}"/>
              </a:ext>
            </a:extLst>
          </p:cNvPr>
          <p:cNvSpPr txBox="1"/>
          <p:nvPr/>
        </p:nvSpPr>
        <p:spPr>
          <a:xfrm>
            <a:off x="3402140" y="1792214"/>
            <a:ext cx="2880917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b="1" dirty="0">
                <a:solidFill>
                  <a:schemeClr val="accent6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assign(“y”,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1</a:t>
            </a:r>
            <a:r>
              <a:rPr lang="en-SG" b="1" dirty="0">
                <a:solidFill>
                  <a:schemeClr val="accent6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, 3).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endParaRPr lang="en-SG" b="1" dirty="0">
              <a:solidFill>
                <a:schemeClr val="accent6">
                  <a:lumMod val="50000"/>
                </a:schemeClr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49D3F3-2331-52AD-59A0-6989C079C65E}"/>
              </a:ext>
            </a:extLst>
          </p:cNvPr>
          <p:cNvSpPr/>
          <p:nvPr/>
        </p:nvSpPr>
        <p:spPr>
          <a:xfrm>
            <a:off x="142716" y="1821671"/>
            <a:ext cx="2891932" cy="3995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19F7281-F3BA-5F82-2BF3-3A4BC4778644}"/>
              </a:ext>
            </a:extLst>
          </p:cNvPr>
          <p:cNvSpPr/>
          <p:nvPr/>
        </p:nvSpPr>
        <p:spPr>
          <a:xfrm>
            <a:off x="3063676" y="1914980"/>
            <a:ext cx="367492" cy="2337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2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5576-7F2F-28AB-069D-2DE04A6C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307FA-43C9-09AA-F451-BE796C1C9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057"/>
            <a:ext cx="10515600" cy="49108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more precise CTL property analysis.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Fact generation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code.</a:t>
            </a:r>
            <a:r>
              <a:rPr lang="zh-CN" altLang="en-US" dirty="0"/>
              <a:t>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arithmetic/termination</a:t>
            </a:r>
            <a:r>
              <a:rPr lang="zh-CN" altLang="en-US" dirty="0"/>
              <a:t> 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Datalog</a:t>
            </a:r>
            <a:r>
              <a:rPr lang="zh-CN" altLang="en-US" dirty="0"/>
              <a:t> </a:t>
            </a:r>
            <a:r>
              <a:rPr lang="en-US" altLang="zh-CN" dirty="0"/>
              <a:t>rules.</a:t>
            </a:r>
            <a:r>
              <a:rPr lang="zh-CN" altLang="en-US" dirty="0"/>
              <a:t>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 Datalog-based program repair which support negative rules.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</a:t>
            </a:r>
            <a:r>
              <a:rPr lang="en-US" altLang="zh-CN" dirty="0"/>
              <a:t>pproximating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atoms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atoms.</a:t>
            </a:r>
            <a:r>
              <a:rPr lang="zh-CN" altLang="en-US" dirty="0"/>
              <a:t> </a:t>
            </a:r>
            <a:endParaRPr lang="en-SG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Eliminating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contradictory</a:t>
            </a:r>
            <a:r>
              <a:rPr lang="zh-CN" altLang="en-US" dirty="0"/>
              <a:t> </a:t>
            </a:r>
            <a:r>
              <a:rPr lang="en-US" altLang="zh-CN" dirty="0"/>
              <a:t>patches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precision: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exits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patch,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violation</a:t>
            </a:r>
            <a:r>
              <a:rPr lang="zh-CN" altLang="en-US" dirty="0"/>
              <a:t> </a:t>
            </a:r>
            <a:r>
              <a:rPr lang="en-US" altLang="zh-CN" dirty="0"/>
              <a:t>disappear.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79E20-FFF5-ACD1-D848-21537CCB0BC2}"/>
              </a:ext>
            </a:extLst>
          </p:cNvPr>
          <p:cNvSpPr txBox="1"/>
          <p:nvPr/>
        </p:nvSpPr>
        <p:spPr>
          <a:xfrm>
            <a:off x="8771815" y="928720"/>
            <a:ext cx="30921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Chalkboard SE" panose="03050602040202020205" pitchFamily="66" charset="77"/>
              </a:rPr>
              <a:t>Thank you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Chalkboard SE" panose="03050602040202020205" pitchFamily="66" charset="77"/>
              </a:rPr>
              <a:t>for your attention! </a:t>
            </a:r>
          </a:p>
        </p:txBody>
      </p:sp>
    </p:spTree>
    <p:extLst>
      <p:ext uri="{BB962C8B-B14F-4D97-AF65-F5344CB8AC3E}">
        <p14:creationId xmlns:p14="http://schemas.microsoft.com/office/powerpoint/2010/main" val="208980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4075-8372-1286-0977-8A8D1CF3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DB0CD-73FA-C5FC-BE1E-C7014165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7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and purple lines and dots&#10;&#10;Description automatically generated">
            <a:extLst>
              <a:ext uri="{FF2B5EF4-FFF2-40B4-BE49-F238E27FC236}">
                <a16:creationId xmlns:a16="http://schemas.microsoft.com/office/drawing/2014/main" id="{FBB01696-AF40-60D9-2444-45328D71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452" y="3340825"/>
            <a:ext cx="3778250" cy="2673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25A6D-30B3-F380-A02D-6E59B33F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Computational Tree Logic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645B1-06B2-2ECB-C296-25CEB0469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53803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Branching-time logic: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Goals: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- </a:t>
            </a:r>
            <a:r>
              <a:rPr lang="en-US" sz="2600" dirty="0"/>
              <a:t>a more precise analysis for CTL properties in real code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/>
              <a:t>  - automated repair when CTL violations occur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AA8ED-FB0A-EEA9-BFA5-643671D10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46767"/>
            <a:ext cx="7772400" cy="1454527"/>
          </a:xfrm>
          <a:prstGeom prst="rect">
            <a:avLst/>
          </a:prstGeom>
        </p:spPr>
      </p:pic>
      <p:pic>
        <p:nvPicPr>
          <p:cNvPr id="8" name="Picture 7" descr="A diagram of a triangle with black dots and circles&#10;&#10;Description automatically generated">
            <a:extLst>
              <a:ext uri="{FF2B5EF4-FFF2-40B4-BE49-F238E27FC236}">
                <a16:creationId xmlns:a16="http://schemas.microsoft.com/office/drawing/2014/main" id="{4C9FCA83-11D9-C2E3-1EC9-63493B2AFD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512"/>
          <a:stretch/>
        </p:blipFill>
        <p:spPr>
          <a:xfrm>
            <a:off x="8264526" y="72916"/>
            <a:ext cx="3778249" cy="2546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D80364-94E5-A9E3-7E35-9AB3120D8BE9}"/>
              </a:ext>
            </a:extLst>
          </p:cNvPr>
          <p:cNvSpPr txBox="1"/>
          <p:nvPr/>
        </p:nvSpPr>
        <p:spPr>
          <a:xfrm>
            <a:off x="8568119" y="2753975"/>
            <a:ext cx="3171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</a:t>
            </a:r>
            <a:r>
              <a:rPr lang="en-US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[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blue</a:t>
            </a:r>
            <a:r>
              <a:rPr lang="en-US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U </a:t>
            </a:r>
            <a:r>
              <a:rPr lang="en-US" sz="2400" b="1" dirty="0">
                <a:solidFill>
                  <a:srgbClr val="C0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red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EEBAAB-94FD-F877-C58F-981F8617919A}"/>
              </a:ext>
            </a:extLst>
          </p:cNvPr>
          <p:cNvSpPr txBox="1"/>
          <p:nvPr/>
        </p:nvSpPr>
        <p:spPr>
          <a:xfrm>
            <a:off x="8568118" y="6139016"/>
            <a:ext cx="3171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</a:t>
            </a:r>
            <a:r>
              <a:rPr lang="en-US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[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blue</a:t>
            </a:r>
            <a:r>
              <a:rPr lang="en-US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U </a:t>
            </a:r>
            <a:r>
              <a:rPr lang="en-US" sz="2400" b="1" dirty="0">
                <a:solidFill>
                  <a:srgbClr val="C0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red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96883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49C7-226C-3777-B265-8D4A88FA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Oct 31 APR meeting (CTL-Datalog)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8CD7-2B6A-6EA5-599B-64EF773E8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5" y="1378634"/>
            <a:ext cx="11774659" cy="4994031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SG" sz="2000" b="1" i="0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motivation:</a:t>
            </a:r>
            <a:r>
              <a:rPr lang="en-SG" sz="2000" b="0" i="0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many CTL property violations need to be fixed (automatic analysis + repair). </a:t>
            </a:r>
          </a:p>
          <a:p>
            <a:pPr>
              <a:lnSpc>
                <a:spcPct val="170000"/>
              </a:lnSpc>
            </a:pPr>
            <a:r>
              <a:rPr lang="en-SG" sz="2000" b="1" dirty="0">
                <a:solidFill>
                  <a:srgbClr val="2424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 N</a:t>
            </a:r>
            <a:r>
              <a:rPr lang="en-SG" sz="20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ovelty: Datalog-based repair which supports negations (Liu Yu). </a:t>
            </a:r>
            <a:endParaRPr lang="en-SG" sz="2000" b="0" i="0" dirty="0">
              <a:solidFill>
                <a:srgbClr val="0E101A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SG" sz="2000" b="1" i="0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Why choose Datalog:</a:t>
            </a:r>
            <a:r>
              <a:rPr lang="en-SG" sz="2000" b="0" i="0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the CTL property analysis using the Datalog engine is concise and elegant. 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SG" sz="19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general, every CTL operator has a fixed-point characterization which provides a recursive encoding.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SG" sz="19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Datalog rules will roughly encode this fixed-point characterization. </a:t>
            </a:r>
            <a:endParaRPr lang="en-SG" sz="1900" i="1" u="sng" dirty="0">
              <a:solidFill>
                <a:srgbClr val="0E101A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en-SG" sz="1900" i="1" u="sng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Technical difficulties:</a:t>
            </a:r>
            <a:r>
              <a:rPr lang="en-SG" sz="1900" u="sng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SG" sz="1900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to encode AF operator. </a:t>
            </a:r>
            <a:endParaRPr lang="en-SG" sz="1900" b="0" i="0" dirty="0">
              <a:solidFill>
                <a:srgbClr val="0E101A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SG" sz="2000" b="1" i="0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Technical contribution (for the analysis)</a:t>
            </a:r>
            <a:r>
              <a:rPr lang="en-SG" sz="2000" b="0" i="0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generating facts for the CTL property analysis hasn't been done yet, and we propose a solution. 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SG" sz="1900" i="1" u="sng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Technical difficulties:</a:t>
            </a:r>
            <a:r>
              <a:rPr lang="en-SG" sz="1900" u="sng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SG" sz="1900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to encode facts relating to the termination and arithmetic constraints?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SG" sz="1900" dirty="0">
                <a:solidFill>
                  <a:srgbClr val="0E10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These facts are needed because whether CTL properties hold highly depends on the loop termination and path constraints. </a:t>
            </a:r>
            <a:endParaRPr lang="en-SG" sz="1900" dirty="0">
              <a:solidFill>
                <a:srgbClr val="0E101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45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4809-DB85-E716-4C92-AB91A65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528C5-CD98-2CA6-95F5-2A2AEDAE4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66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AB79-3089-5EBE-F876-47A76264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8886B-5557-24C7-3BCD-EBBD3D6E7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46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07B4-57BE-8CA0-0EEE-E39812279C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b="0" i="0" dirty="0">
                <a:solidFill>
                  <a:srgbClr val="3F3F3F"/>
                </a:solidFill>
                <a:effectLst/>
                <a:latin typeface="Calibri" panose="020F0502020204030204" pitchFamily="34" charset="0"/>
              </a:rPr>
              <a:t>Datalog Repair guided by CTL Properties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02016-8CB3-7AB2-9A1B-8DFC2C7489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44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D062-187A-4468-0F9D-FB3A09FA0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C8766-8956-9A1A-7216-BAC70D22A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model checking algorithm&#10;&#10;Description automatically generated">
            <a:extLst>
              <a:ext uri="{FF2B5EF4-FFF2-40B4-BE49-F238E27FC236}">
                <a16:creationId xmlns:a16="http://schemas.microsoft.com/office/drawing/2014/main" id="{7CC6F07C-8B07-13F2-6E41-AFC7B604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64" y="0"/>
            <a:ext cx="7668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0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CDB7CA40-9779-F00F-0333-9C7DC303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54" y="1083534"/>
            <a:ext cx="7772400" cy="54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3535A2-C63F-3292-272C-E7EC24E3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8" y="337820"/>
            <a:ext cx="7772400" cy="57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17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4FDDD50-CA1A-805B-D05F-17D7D732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1" y="201707"/>
            <a:ext cx="7772400" cy="4501419"/>
          </a:xfrm>
          <a:prstGeom prst="rect">
            <a:avLst/>
          </a:prstGeom>
        </p:spPr>
      </p:pic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64EEC27-3668-762B-68E1-7829717D4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86"/>
          <a:stretch/>
        </p:blipFill>
        <p:spPr>
          <a:xfrm>
            <a:off x="4298089" y="4351062"/>
            <a:ext cx="7772400" cy="25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09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omputer&#10;&#10;Description automatically generated">
            <a:extLst>
              <a:ext uri="{FF2B5EF4-FFF2-40B4-BE49-F238E27FC236}">
                <a16:creationId xmlns:a16="http://schemas.microsoft.com/office/drawing/2014/main" id="{1DD3A855-D55C-F18C-9458-3A15C67CB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35" y="231029"/>
            <a:ext cx="7203134" cy="34988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6561BF-DDBE-7D33-1B18-DC6AD9072376}"/>
              </a:ext>
            </a:extLst>
          </p:cNvPr>
          <p:cNvSpPr txBox="1"/>
          <p:nvPr/>
        </p:nvSpPr>
        <p:spPr>
          <a:xfrm>
            <a:off x="7866529" y="1223682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Afp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\/</a:t>
            </a:r>
            <a:r>
              <a:rPr lang="zh-CN" altLang="en-US" dirty="0"/>
              <a:t> </a:t>
            </a:r>
            <a:r>
              <a:rPr lang="en-US" altLang="zh-CN" dirty="0" err="1"/>
              <a:t>AXAFp</a:t>
            </a:r>
            <a:endParaRPr lang="en-US" dirty="0"/>
          </a:p>
        </p:txBody>
      </p:sp>
      <p:pic>
        <p:nvPicPr>
          <p:cNvPr id="9" name="Picture 8" descr="A close up of a text&#10;&#10;Description automatically generated">
            <a:extLst>
              <a:ext uri="{FF2B5EF4-FFF2-40B4-BE49-F238E27FC236}">
                <a16:creationId xmlns:a16="http://schemas.microsoft.com/office/drawing/2014/main" id="{4507FD45-9494-B23D-35E6-D23B2FA2E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5" y="3982674"/>
            <a:ext cx="7772400" cy="26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12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2DCF-5485-DAE3-D174-83A58684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test&#10;&#10;Description automatically generated">
            <a:extLst>
              <a:ext uri="{FF2B5EF4-FFF2-40B4-BE49-F238E27FC236}">
                <a16:creationId xmlns:a16="http://schemas.microsoft.com/office/drawing/2014/main" id="{9DC7BC2B-1481-754C-2285-B800E74EE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96" y="0"/>
            <a:ext cx="6432137" cy="4351338"/>
          </a:xfrm>
        </p:spPr>
      </p:pic>
    </p:spTree>
    <p:extLst>
      <p:ext uri="{BB962C8B-B14F-4D97-AF65-F5344CB8AC3E}">
        <p14:creationId xmlns:p14="http://schemas.microsoft.com/office/powerpoint/2010/main" val="275818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1D16-F1A7-A95E-FEEA-D1BF12F3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CTL Properties and Violations (1)</a:t>
            </a:r>
            <a:endParaRPr lang="en-US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D024C-ACCA-23FE-8A1D-C737D4AE54B9}"/>
              </a:ext>
            </a:extLst>
          </p:cNvPr>
          <p:cNvSpPr txBox="1"/>
          <p:nvPr/>
        </p:nvSpPr>
        <p:spPr>
          <a:xfrm>
            <a:off x="2028059" y="6481635"/>
            <a:ext cx="813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Example modified from “</a:t>
            </a:r>
            <a:r>
              <a:rPr lang="en-SG" b="1" dirty="0">
                <a:solidFill>
                  <a:schemeClr val="bg1">
                    <a:lumMod val="50000"/>
                  </a:schemeClr>
                </a:solidFill>
              </a:rPr>
              <a:t>Reasoning about Nondeterminism in Programs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” PLDI 2013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9CAD7-62B5-4055-81FD-FB3F3D3C18DA}"/>
              </a:ext>
            </a:extLst>
          </p:cNvPr>
          <p:cNvSpPr txBox="1"/>
          <p:nvPr/>
        </p:nvSpPr>
        <p:spPr>
          <a:xfrm>
            <a:off x="5683034" y="2957764"/>
            <a:ext cx="3397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EG(x=1 ⇒ AF(x=0))</a:t>
            </a:r>
            <a:endParaRPr lang="en-US" sz="2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9" name="Picture 8" descr="A screenshot of a math equation&#10;&#10;Description automatically generated">
            <a:extLst>
              <a:ext uri="{FF2B5EF4-FFF2-40B4-BE49-F238E27FC236}">
                <a16:creationId xmlns:a16="http://schemas.microsoft.com/office/drawing/2014/main" id="{0EB8D05C-9DD5-4D3E-A066-587F01E49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8"/>
          <a:stretch/>
        </p:blipFill>
        <p:spPr>
          <a:xfrm>
            <a:off x="872706" y="1723737"/>
            <a:ext cx="3285021" cy="40172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200860-FBCA-C7EE-E83F-C95B0A28B402}"/>
              </a:ext>
            </a:extLst>
          </p:cNvPr>
          <p:cNvSpPr txBox="1"/>
          <p:nvPr/>
        </p:nvSpPr>
        <p:spPr>
          <a:xfrm>
            <a:off x="4753741" y="1593931"/>
            <a:ext cx="5255670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/>
              <a:t>“Whenever x = 1, then eventually x = 0.” </a:t>
            </a:r>
          </a:p>
          <a:p>
            <a:pPr>
              <a:lnSpc>
                <a:spcPct val="150000"/>
              </a:lnSpc>
            </a:pPr>
            <a:r>
              <a:rPr lang="en-SG" sz="2400" dirty="0"/>
              <a:t>In CTL we would express as: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6B4B11-8242-C952-502F-3D96D84A4976}"/>
              </a:ext>
            </a:extLst>
          </p:cNvPr>
          <p:cNvCxnSpPr/>
          <p:nvPr/>
        </p:nvCxnSpPr>
        <p:spPr>
          <a:xfrm>
            <a:off x="0" y="64816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DE1E85-9CDE-F3E2-F5E6-785F19A605F3}"/>
              </a:ext>
            </a:extLst>
          </p:cNvPr>
          <p:cNvSpPr txBox="1"/>
          <p:nvPr/>
        </p:nvSpPr>
        <p:spPr>
          <a:xfrm>
            <a:off x="5683034" y="5101792"/>
            <a:ext cx="3397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AG(x=1 ⇒ AF(x=0))</a:t>
            </a:r>
            <a:endParaRPr lang="en-US" sz="2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B4897-7AF8-63EA-6C3A-8B15F86F501E}"/>
              </a:ext>
            </a:extLst>
          </p:cNvPr>
          <p:cNvSpPr txBox="1"/>
          <p:nvPr/>
        </p:nvSpPr>
        <p:spPr>
          <a:xfrm>
            <a:off x="4753741" y="3741908"/>
            <a:ext cx="644849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/>
              <a:t>If we restrict the nondeterministic choice at line 3 </a:t>
            </a:r>
          </a:p>
          <a:p>
            <a:pPr>
              <a:lnSpc>
                <a:spcPct val="150000"/>
              </a:lnSpc>
            </a:pPr>
            <a:r>
              <a:rPr lang="en-SG" sz="2400" dirty="0"/>
              <a:t>To be </a:t>
            </a:r>
            <a:r>
              <a:rPr lang="en-SG" sz="2400" b="1" dirty="0">
                <a:solidFill>
                  <a:schemeClr val="bg1"/>
                </a:solidFill>
                <a:highlight>
                  <a:srgbClr val="008000"/>
                </a:highlight>
              </a:rPr>
              <a:t>y &gt;= 1</a:t>
            </a:r>
            <a:r>
              <a:rPr lang="en-SG" sz="2400" dirty="0"/>
              <a:t>, the the following holds as well. </a:t>
            </a:r>
            <a:endParaRPr lang="en-US" sz="2400" dirty="0"/>
          </a:p>
        </p:txBody>
      </p:sp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820DFCFD-35D4-D5BF-289A-05747900A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2197" y="2862428"/>
            <a:ext cx="615245" cy="615245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FB8F0613-DBA7-75B8-D034-7D516B9EA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2197" y="5005779"/>
            <a:ext cx="615245" cy="6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7014D792-5FA0-D9BB-2ADE-3F86FB8B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3" y="26503"/>
            <a:ext cx="9150889" cy="445273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FAF757-6C47-1059-D7D6-02713FA3C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252" y="2409343"/>
            <a:ext cx="74676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91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823D-87DD-9C6A-2EA5-3696C8BE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0C083-EEA4-315A-13E0-72461B33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blue and red text&#10;&#10;Description automatically generated">
            <a:extLst>
              <a:ext uri="{FF2B5EF4-FFF2-40B4-BE49-F238E27FC236}">
                <a16:creationId xmlns:a16="http://schemas.microsoft.com/office/drawing/2014/main" id="{7F0961E2-0837-B075-6C15-830FF6BB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923" y="0"/>
            <a:ext cx="7772400" cy="581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03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0005-F651-CB58-2FE8-82070434C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Datalog – CTL properties</a:t>
            </a:r>
            <a:br>
              <a:rPr lang="en-US" b="1" dirty="0"/>
            </a:br>
            <a:r>
              <a:rPr lang="en-US" b="1" dirty="0"/>
              <a:t>Analysis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b="1" dirty="0"/>
              <a:t>Repair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9C2CA-10A5-7037-B8BA-381D75CB4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4679"/>
            <a:ext cx="9144000" cy="22793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--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 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 blueprint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 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of this project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For the meeting on 14th July 2023</a:t>
            </a:r>
          </a:p>
        </p:txBody>
      </p:sp>
    </p:spTree>
    <p:extLst>
      <p:ext uri="{BB962C8B-B14F-4D97-AF65-F5344CB8AC3E}">
        <p14:creationId xmlns:p14="http://schemas.microsoft.com/office/powerpoint/2010/main" val="999630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2997-CB34-24BC-FF24-62E23885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000" b="1" i="0" dirty="0">
                <a:solidFill>
                  <a:srgbClr val="6C1D1F"/>
                </a:solidFill>
                <a:effectLst/>
                <a:latin typeface="Verdana" panose="020B0604030504040204" pitchFamily="34" charset="0"/>
              </a:rPr>
              <a:t>CWE-121: Stack-based Buffer Overflow</a:t>
            </a:r>
            <a:endParaRPr lang="en-US" sz="3000" dirty="0"/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9482097-54C2-0C73-BD22-FE30C038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91905"/>
            <a:ext cx="7239344" cy="4089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35D13-CFF6-41DB-F1C6-34AC5E6FF2AB}"/>
              </a:ext>
            </a:extLst>
          </p:cNvPr>
          <p:cNvSpPr txBox="1"/>
          <p:nvPr/>
        </p:nvSpPr>
        <p:spPr>
          <a:xfrm>
            <a:off x="838200" y="365125"/>
            <a:ext cx="474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https://cwe.mitre.org/data/definitions/121.html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E67E9-430C-C8D6-53B0-ABFB637F949A}"/>
              </a:ext>
            </a:extLst>
          </p:cNvPr>
          <p:cNvSpPr/>
          <p:nvPr/>
        </p:nvSpPr>
        <p:spPr>
          <a:xfrm>
            <a:off x="952845" y="4965080"/>
            <a:ext cx="4069729" cy="25627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2DE88A-8B27-2B6D-BBA7-F96C9F811452}"/>
              </a:ext>
            </a:extLst>
          </p:cNvPr>
          <p:cNvSpPr/>
          <p:nvPr/>
        </p:nvSpPr>
        <p:spPr>
          <a:xfrm>
            <a:off x="561906" y="1486244"/>
            <a:ext cx="6677439" cy="77987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7CD5D-FF08-4F31-C8AB-F590F28E955C}"/>
              </a:ext>
            </a:extLst>
          </p:cNvPr>
          <p:cNvSpPr txBox="1"/>
          <p:nvPr/>
        </p:nvSpPr>
        <p:spPr>
          <a:xfrm>
            <a:off x="7801250" y="4896276"/>
            <a:ext cx="235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Possible Buggy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7105BC-D806-4D53-334E-2AC3377871B1}"/>
              </a:ext>
            </a:extLst>
          </p:cNvPr>
          <p:cNvSpPr txBox="1"/>
          <p:nvPr/>
        </p:nvSpPr>
        <p:spPr>
          <a:xfrm>
            <a:off x="7801250" y="1676128"/>
            <a:ext cx="2864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Facts Generation Schema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1019AA-53EA-9523-28AF-C25254938991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>
            <a:off x="7239345" y="1876183"/>
            <a:ext cx="561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C826A2-3725-090C-8139-A058717CDCC7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 flipV="1">
            <a:off x="5022574" y="5093219"/>
            <a:ext cx="2778676" cy="3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4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2997-CB34-24BC-FF24-62E23885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000" b="1" i="0" dirty="0">
                <a:solidFill>
                  <a:srgbClr val="6C1D1F"/>
                </a:solidFill>
                <a:effectLst/>
                <a:latin typeface="Verdana" panose="020B0604030504040204" pitchFamily="34" charset="0"/>
              </a:rPr>
              <a:t>CWE-121: Stack-based Buffer Overflow</a:t>
            </a:r>
            <a:endParaRPr lang="en-US" sz="3000" dirty="0"/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9482097-54C2-0C73-BD22-FE30C038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91905"/>
            <a:ext cx="7239344" cy="4089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35D13-CFF6-41DB-F1C6-34AC5E6FF2AB}"/>
              </a:ext>
            </a:extLst>
          </p:cNvPr>
          <p:cNvSpPr txBox="1"/>
          <p:nvPr/>
        </p:nvSpPr>
        <p:spPr>
          <a:xfrm>
            <a:off x="838200" y="365125"/>
            <a:ext cx="474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cwe.mitre.org</a:t>
            </a:r>
            <a:r>
              <a:rPr lang="en-US" dirty="0"/>
              <a:t>/data/definitions/121.html</a:t>
            </a:r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81B4033-B759-9590-74E0-CC7C35DCB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4"/>
          <a:stretch/>
        </p:blipFill>
        <p:spPr>
          <a:xfrm>
            <a:off x="5579626" y="2817468"/>
            <a:ext cx="6612374" cy="40405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709F61-C363-1457-C79A-FF61B44C125E}"/>
              </a:ext>
            </a:extLst>
          </p:cNvPr>
          <p:cNvSpPr/>
          <p:nvPr/>
        </p:nvSpPr>
        <p:spPr>
          <a:xfrm>
            <a:off x="5549900" y="4266164"/>
            <a:ext cx="6286500" cy="10999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Arrow: Slight curve with solid fill">
            <a:extLst>
              <a:ext uri="{FF2B5EF4-FFF2-40B4-BE49-F238E27FC236}">
                <a16:creationId xmlns:a16="http://schemas.microsoft.com/office/drawing/2014/main" id="{DC5FD9F8-98E3-4A48-D12F-3C70B369B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1268" y="4793448"/>
            <a:ext cx="695739" cy="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79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66EB-BF0C-DACF-1098-4424B0D6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Datalog Rules for Buffer Overflow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084B48F-8AD1-AEC7-5C6D-727743A76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Buffer_Overflow (_, _, x). </a:t>
            </a:r>
          </a:p>
          <a:p>
            <a:pPr marL="0" indent="0">
              <a:buNone/>
            </a:pPr>
            <a:r>
              <a:rPr lang="en-US" sz="2000" dirty="0"/>
              <a:t>FinallyBuffer_Overflow (x) :- transFlow(x, loc)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Buffer_Overflow (_, _, loc)</a:t>
            </a:r>
            <a:r>
              <a:rPr lang="en-US" altLang="zh-CN" sz="2000" dirty="0"/>
              <a:t>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8CE794-F63A-473B-F262-CEB04095FDA8}"/>
              </a:ext>
            </a:extLst>
          </p:cNvPr>
          <p:cNvCxnSpPr>
            <a:cxnSpLocks/>
          </p:cNvCxnSpPr>
          <p:nvPr/>
        </p:nvCxnSpPr>
        <p:spPr>
          <a:xfrm>
            <a:off x="0" y="39624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686382-5194-4CF3-0B46-ABEE0BB91919}"/>
              </a:ext>
            </a:extLst>
          </p:cNvPr>
          <p:cNvSpPr txBox="1"/>
          <p:nvPr/>
        </p:nvSpPr>
        <p:spPr>
          <a:xfrm>
            <a:off x="8119302" y="5255662"/>
            <a:ext cx="3958455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b="1" dirty="0">
                <a:solidFill>
                  <a:srgbClr val="7030A0"/>
                </a:solidFill>
              </a:rPr>
              <a:t>R</a:t>
            </a:r>
            <a:r>
              <a:rPr lang="en-US" altLang="zh-CN" sz="2000" b="1" dirty="0">
                <a:solidFill>
                  <a:srgbClr val="7030A0"/>
                </a:solidFill>
              </a:rPr>
              <a:t>ules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with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Temporal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Operators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can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endParaRPr lang="en-SG" altLang="zh-CN" sz="2000" b="1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7030A0"/>
                </a:solidFill>
              </a:rPr>
              <a:t>be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generated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automatically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Q</a:t>
            </a:r>
            <a:r>
              <a:rPr lang="en-US" altLang="zh-CN" sz="2000" b="1" dirty="0">
                <a:solidFill>
                  <a:srgbClr val="C00000"/>
                </a:solidFill>
              </a:rPr>
              <a:t>uery: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AG</a:t>
            </a:r>
            <a:r>
              <a:rPr lang="en-US" altLang="zh-CN" sz="2000" b="1" dirty="0">
                <a:solidFill>
                  <a:srgbClr val="C00000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NotBuffer_Overflow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)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36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BA42-A553-D3BB-FDF1-93178F6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out!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2D817-A7EB-7F7F-2BB4-E1E343E53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69" y="1578079"/>
            <a:ext cx="5791200" cy="1003300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D5D166-47CE-7E49-2A05-1629A747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31" y="579438"/>
            <a:ext cx="4368800" cy="22225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AD58B07-1220-6213-CA73-937273FC85B1}"/>
              </a:ext>
            </a:extLst>
          </p:cNvPr>
          <p:cNvSpPr/>
          <p:nvPr/>
        </p:nvSpPr>
        <p:spPr>
          <a:xfrm>
            <a:off x="6367669" y="1974574"/>
            <a:ext cx="879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33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2CBDFBB-0BCA-46E7-9025-1690B0A7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227" y="1330418"/>
            <a:ext cx="6286499" cy="4384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D766EB-BF0C-DACF-1098-4424B0D6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Correct Case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A668CE0-3BF6-D972-33C8-9F803C086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952" y="1868522"/>
            <a:ext cx="5562600" cy="40005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DA64E1-476A-DD5C-5347-62CCA70685E2}"/>
              </a:ext>
            </a:extLst>
          </p:cNvPr>
          <p:cNvSpPr/>
          <p:nvPr/>
        </p:nvSpPr>
        <p:spPr>
          <a:xfrm>
            <a:off x="952845" y="4108174"/>
            <a:ext cx="4069729" cy="111318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A3518-88DF-FF74-0D5E-11905BD63C34}"/>
              </a:ext>
            </a:extLst>
          </p:cNvPr>
          <p:cNvSpPr/>
          <p:nvPr/>
        </p:nvSpPr>
        <p:spPr>
          <a:xfrm>
            <a:off x="5866226" y="2976834"/>
            <a:ext cx="6286500" cy="27375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Arrow: Slight curve with solid fill">
            <a:extLst>
              <a:ext uri="{FF2B5EF4-FFF2-40B4-BE49-F238E27FC236}">
                <a16:creationId xmlns:a16="http://schemas.microsoft.com/office/drawing/2014/main" id="{2FF6C237-68D0-F14A-BD70-1C5951012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1268" y="4793448"/>
            <a:ext cx="695739" cy="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6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BA42-A553-D3BB-FDF1-93178F6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out!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2D817-A7EB-7F7F-2BB4-E1E343E53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69" y="1578079"/>
            <a:ext cx="5791200" cy="1003300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D5D166-47CE-7E49-2A05-1629A747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31" y="579438"/>
            <a:ext cx="4368800" cy="222250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38EBCF7-E073-DD75-62FB-AB5669F5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8" y="3505199"/>
            <a:ext cx="5029201" cy="2786063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34D9B5-6216-97AD-F87E-EAE20521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731" y="3505199"/>
            <a:ext cx="4470400" cy="24384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AD58B07-1220-6213-CA73-937273FC85B1}"/>
              </a:ext>
            </a:extLst>
          </p:cNvPr>
          <p:cNvSpPr/>
          <p:nvPr/>
        </p:nvSpPr>
        <p:spPr>
          <a:xfrm>
            <a:off x="6367669" y="1974574"/>
            <a:ext cx="879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26E8761-59A7-8FC8-7329-ECE4FEC398BF}"/>
              </a:ext>
            </a:extLst>
          </p:cNvPr>
          <p:cNvSpPr/>
          <p:nvPr/>
        </p:nvSpPr>
        <p:spPr>
          <a:xfrm>
            <a:off x="5605669" y="4669994"/>
            <a:ext cx="1641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2AFCE5-3951-D66E-FC7F-0CEA516CF94B}"/>
              </a:ext>
            </a:extLst>
          </p:cNvPr>
          <p:cNvSpPr/>
          <p:nvPr/>
        </p:nvSpPr>
        <p:spPr>
          <a:xfrm>
            <a:off x="7246730" y="5102088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F3E127-A22A-1E34-DFEE-C6BFBBADE581}"/>
              </a:ext>
            </a:extLst>
          </p:cNvPr>
          <p:cNvSpPr/>
          <p:nvPr/>
        </p:nvSpPr>
        <p:spPr>
          <a:xfrm>
            <a:off x="7246730" y="1409959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1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BA42-A553-D3BB-FDF1-93178F6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out!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2D817-A7EB-7F7F-2BB4-E1E343E53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69" y="1578079"/>
            <a:ext cx="5791200" cy="1003300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D5D166-47CE-7E49-2A05-1629A747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31" y="579438"/>
            <a:ext cx="4368800" cy="222250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38EBCF7-E073-DD75-62FB-AB5669F5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8" y="3505199"/>
            <a:ext cx="5029201" cy="2786063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34D9B5-6216-97AD-F87E-EAE20521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731" y="3505199"/>
            <a:ext cx="4470400" cy="24384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AD58B07-1220-6213-CA73-937273FC85B1}"/>
              </a:ext>
            </a:extLst>
          </p:cNvPr>
          <p:cNvSpPr/>
          <p:nvPr/>
        </p:nvSpPr>
        <p:spPr>
          <a:xfrm>
            <a:off x="6367669" y="1974574"/>
            <a:ext cx="879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26E8761-59A7-8FC8-7329-ECE4FEC398BF}"/>
              </a:ext>
            </a:extLst>
          </p:cNvPr>
          <p:cNvSpPr/>
          <p:nvPr/>
        </p:nvSpPr>
        <p:spPr>
          <a:xfrm>
            <a:off x="5605669" y="4669994"/>
            <a:ext cx="1641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2AFCE5-3951-D66E-FC7F-0CEA516CF94B}"/>
              </a:ext>
            </a:extLst>
          </p:cNvPr>
          <p:cNvSpPr/>
          <p:nvPr/>
        </p:nvSpPr>
        <p:spPr>
          <a:xfrm>
            <a:off x="7246730" y="5102088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F3E127-A22A-1E34-DFEE-C6BFBBADE581}"/>
              </a:ext>
            </a:extLst>
          </p:cNvPr>
          <p:cNvSpPr/>
          <p:nvPr/>
        </p:nvSpPr>
        <p:spPr>
          <a:xfrm>
            <a:off x="7246730" y="1409959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296941-DBF0-EDD7-045B-10B5A6E6A58A}"/>
              </a:ext>
            </a:extLst>
          </p:cNvPr>
          <p:cNvCxnSpPr/>
          <p:nvPr/>
        </p:nvCxnSpPr>
        <p:spPr>
          <a:xfrm>
            <a:off x="9700591" y="2125575"/>
            <a:ext cx="0" cy="2976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B49625-34DC-C075-7373-C640BD3C7A9C}"/>
              </a:ext>
            </a:extLst>
          </p:cNvPr>
          <p:cNvSpPr txBox="1"/>
          <p:nvPr/>
        </p:nvSpPr>
        <p:spPr>
          <a:xfrm>
            <a:off x="9238145" y="3016251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repair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6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1D16-F1A7-A95E-FEEA-D1BF12F3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CTL Properties and Violations (2)</a:t>
            </a:r>
            <a:endParaRPr lang="en-US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D024C-ACCA-23FE-8A1D-C737D4AE54B9}"/>
              </a:ext>
            </a:extLst>
          </p:cNvPr>
          <p:cNvSpPr txBox="1"/>
          <p:nvPr/>
        </p:nvSpPr>
        <p:spPr>
          <a:xfrm>
            <a:off x="1986221" y="6481635"/>
            <a:ext cx="85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Example modified from “</a:t>
            </a:r>
            <a:r>
              <a:rPr lang="en-SG" b="1" dirty="0">
                <a:solidFill>
                  <a:schemeClr val="bg1">
                    <a:lumMod val="50000"/>
                  </a:schemeClr>
                </a:solidFill>
              </a:rPr>
              <a:t>Linear-time Temporal Logic guided Greybox Fuzzing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” ICSE 2022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6B4B11-8242-C952-502F-3D96D84A4976}"/>
              </a:ext>
            </a:extLst>
          </p:cNvPr>
          <p:cNvCxnSpPr/>
          <p:nvPr/>
        </p:nvCxnSpPr>
        <p:spPr>
          <a:xfrm>
            <a:off x="0" y="64816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1C39A24-1E32-7C06-1D80-21A8C111E97B}"/>
              </a:ext>
            </a:extLst>
          </p:cNvPr>
          <p:cNvSpPr txBox="1"/>
          <p:nvPr/>
        </p:nvSpPr>
        <p:spPr>
          <a:xfrm>
            <a:off x="5743513" y="1294090"/>
            <a:ext cx="6323443" cy="16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b="1" u="sng" dirty="0">
                <a:latin typeface="LinLibertineT"/>
              </a:rPr>
              <a:t>Pure-</a:t>
            </a:r>
            <a:r>
              <a:rPr lang="en-SG" sz="2400" b="1" u="sng" dirty="0" err="1">
                <a:latin typeface="LinLibertineT"/>
              </a:rPr>
              <a:t>ftpd</a:t>
            </a:r>
            <a:r>
              <a:rPr lang="en-SG" sz="2400" b="1" u="sng" dirty="0">
                <a:latin typeface="LinLibertineT"/>
              </a:rPr>
              <a:t>: </a:t>
            </a:r>
            <a:r>
              <a:rPr lang="en-SG" sz="2400" dirty="0">
                <a:latin typeface="LinLibertineT"/>
              </a:rPr>
              <a:t>“</a:t>
            </a:r>
            <a:r>
              <a:rPr lang="en-SG" sz="2400" dirty="0">
                <a:effectLst/>
                <a:latin typeface="LinLibertineT"/>
              </a:rPr>
              <a:t>Whenever user quota is exceeded, must finally reply a quota exceed message 552.</a:t>
            </a:r>
            <a:r>
              <a:rPr lang="en-SG" sz="2400" dirty="0"/>
              <a:t>” </a:t>
            </a:r>
          </a:p>
          <a:p>
            <a:pPr>
              <a:lnSpc>
                <a:spcPct val="150000"/>
              </a:lnSpc>
            </a:pPr>
            <a:r>
              <a:rPr lang="en-SG" sz="2400" dirty="0"/>
              <a:t>In CTL we would express as:</a:t>
            </a:r>
            <a:endParaRPr lang="en-US" sz="2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12" name="Picture 1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0A25BEFA-D3B9-F670-C31C-3DB51209E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10"/>
          <a:stretch/>
        </p:blipFill>
        <p:spPr>
          <a:xfrm>
            <a:off x="0" y="1567641"/>
            <a:ext cx="5536002" cy="1130300"/>
          </a:xfrm>
          <a:prstGeom prst="rect">
            <a:avLst/>
          </a:prstGeom>
        </p:spPr>
      </p:pic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FADE480-1DF9-9EFF-751E-6FA65EBE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6998"/>
            <a:ext cx="7658100" cy="3429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D120AD-FEBF-BCD3-390E-3148A7E5EB06}"/>
              </a:ext>
            </a:extLst>
          </p:cNvPr>
          <p:cNvSpPr txBox="1"/>
          <p:nvPr/>
        </p:nvSpPr>
        <p:spPr>
          <a:xfrm>
            <a:off x="7808363" y="3146630"/>
            <a:ext cx="4258593" cy="3032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p = user_quota_size –</a:t>
            </a:r>
          </a:p>
          <a:p>
            <a:pPr>
              <a:lnSpc>
                <a:spcPct val="150000"/>
              </a:lnSpc>
            </a:pPr>
            <a:r>
              <a:rPr lang="en-SG" sz="2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   quota.size &lt; 0</a:t>
            </a:r>
          </a:p>
          <a:p>
            <a:pPr>
              <a:lnSpc>
                <a:spcPct val="150000"/>
              </a:lnSpc>
            </a:pPr>
            <a:endParaRPr lang="en-SG" sz="10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sz="2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AG(p ⇒ AX (overflow=1))</a:t>
            </a:r>
          </a:p>
          <a:p>
            <a:pPr>
              <a:lnSpc>
                <a:spcPct val="150000"/>
              </a:lnSpc>
            </a:pPr>
            <a:endParaRPr lang="en-SG" sz="10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lnSpc>
                <a:spcPct val="150000"/>
              </a:lnSpc>
            </a:pPr>
            <a:r>
              <a:rPr lang="en-SG" sz="2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AG(overflow=1 ⇒</a:t>
            </a:r>
          </a:p>
          <a:p>
            <a:pPr>
              <a:lnSpc>
                <a:spcPct val="150000"/>
              </a:lnSpc>
            </a:pPr>
            <a:r>
              <a:rPr lang="en-SG" sz="2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  AF(addreply(552)))</a:t>
            </a:r>
            <a:endParaRPr lang="en-US" sz="22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738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DDAB-8E1C-3806-81D5-DE0AAE22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Buffer_Overflow (_, _, x). </a:t>
            </a:r>
          </a:p>
          <a:p>
            <a:pPr marL="0" indent="0">
              <a:buNone/>
            </a:pPr>
            <a:r>
              <a:rPr lang="en-US" sz="2000" dirty="0"/>
              <a:t>FinallyBuffer_Overflow (x) :- transFlow(x, loc)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Buffer_Overflow (_, _, loc)</a:t>
            </a:r>
            <a:r>
              <a:rPr lang="en-US" altLang="zh-CN" sz="2000" dirty="0"/>
              <a:t>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AG_NotBuffer_Overflow(x) </a:t>
            </a:r>
            <a:r>
              <a:rPr lang="en-US" sz="2000" dirty="0"/>
              <a:t>:- Entry(x), ! </a:t>
            </a:r>
            <a:r>
              <a:rPr lang="en-US" sz="2000" dirty="0">
                <a:highlight>
                  <a:srgbClr val="FFFF00"/>
                </a:highlight>
              </a:rPr>
              <a:t>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</a:t>
            </a:r>
            <a:r>
              <a:rPr lang="zh-CN" altLang="en-US" sz="2000" b="1" dirty="0"/>
              <a:t>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34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DDAB-8E1C-3806-81D5-DE0AAE22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Buffer_Overflow (_, _, x).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FinallyBuffer_Overflow (x) </a:t>
            </a:r>
            <a:r>
              <a:rPr lang="en-US" sz="2000" dirty="0"/>
              <a:t>:- transFlow(x, loc)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>
                <a:highlight>
                  <a:srgbClr val="FFFF00"/>
                </a:highlight>
              </a:rPr>
              <a:t>Buffer_Overflow (_, _, loc)</a:t>
            </a:r>
            <a:r>
              <a:rPr lang="en-US" altLang="zh-CN" sz="2000" dirty="0">
                <a:highlight>
                  <a:srgbClr val="FFFF00"/>
                </a:highlight>
              </a:rPr>
              <a:t>.</a:t>
            </a:r>
            <a:endParaRPr lang="en-US" sz="20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    </a:t>
            </a:r>
            <a:r>
              <a:rPr lang="zh-CN" altLang="en-US" sz="2000" b="1" dirty="0"/>
              <a:t> 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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Buffer_Overflow (_, _, </a:t>
            </a:r>
            <a:r>
              <a:rPr lang="en-US" altLang="zh-CN" sz="2000" b="1" dirty="0">
                <a:solidFill>
                  <a:srgbClr val="C00000"/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571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DDAB-8E1C-3806-81D5-DE0AAE22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Buffer_Overflow (des, src, l) </a:t>
            </a:r>
            <a:r>
              <a:rPr lang="en-US" sz="2000" dirty="0"/>
              <a:t>:- strcpy(des, src, l), ! </a:t>
            </a:r>
            <a:r>
              <a:rPr lang="en-US" sz="2000" dirty="0">
                <a:highlight>
                  <a:srgbClr val="FFFF00"/>
                </a:highlight>
              </a:rPr>
              <a:t>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</a:t>
            </a:r>
            <a:r>
              <a:rPr lang="en-US" sz="2100" dirty="0"/>
              <a:t>Overflow (_, _, x). </a:t>
            </a:r>
          </a:p>
          <a:p>
            <a:pPr marL="0" indent="0">
              <a:buNone/>
            </a:pPr>
            <a:r>
              <a:rPr lang="en-US" sz="2100" dirty="0"/>
              <a:t>FinallyBuffer_Overflow (x) :- transFlow(x, loc)</a:t>
            </a:r>
            <a:r>
              <a:rPr lang="en-US" altLang="zh-CN" sz="2100" dirty="0"/>
              <a:t>,</a:t>
            </a:r>
            <a:r>
              <a:rPr lang="zh-CN" altLang="en-US" sz="2100" dirty="0"/>
              <a:t> </a:t>
            </a:r>
            <a:r>
              <a:rPr lang="en-US" sz="2100" dirty="0"/>
              <a:t>Buffer_Overflow (_, _, loc)</a:t>
            </a:r>
            <a:r>
              <a:rPr lang="en-US" altLang="zh-CN" sz="2100" dirty="0"/>
              <a:t>.</a:t>
            </a:r>
            <a:endParaRPr lang="en-US" sz="21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     </a:t>
            </a:r>
            <a:r>
              <a:rPr lang="zh-CN" altLang="en-US" sz="2000" b="1" dirty="0"/>
              <a:t>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     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Buffer_Overflow (_, _, </a:t>
            </a:r>
            <a:r>
              <a:rPr lang="en-US" altLang="zh-CN" sz="2000" b="1" dirty="0">
                <a:solidFill>
                  <a:srgbClr val="C00000"/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  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NotBuffer_Overflow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(_,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314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                                   transFlow(l1, l2), </a:t>
            </a:r>
            <a:r>
              <a:rPr lang="en-US" sz="2000" dirty="0"/>
              <a:t>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1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</a:t>
            </a:r>
            <a:r>
              <a:rPr lang="en-US" sz="2100" dirty="0"/>
              <a:t>Overflow (_, _, x). </a:t>
            </a:r>
          </a:p>
          <a:p>
            <a:pPr marL="0" indent="0">
              <a:buNone/>
            </a:pPr>
            <a:r>
              <a:rPr lang="en-US" sz="2100" dirty="0"/>
              <a:t>FinallyBuffer_Overflow (x) :- transFlow(x, loc)</a:t>
            </a:r>
            <a:r>
              <a:rPr lang="en-US" altLang="zh-CN" sz="2100" dirty="0"/>
              <a:t>,</a:t>
            </a:r>
            <a:r>
              <a:rPr lang="zh-CN" altLang="en-US" sz="2100" dirty="0"/>
              <a:t> </a:t>
            </a:r>
            <a:r>
              <a:rPr lang="en-US" sz="2100" dirty="0"/>
              <a:t>Buffer_Overflow (_, _, loc)</a:t>
            </a:r>
            <a:r>
              <a:rPr lang="en-US" altLang="zh-CN" sz="2100" dirty="0"/>
              <a:t>.</a:t>
            </a:r>
            <a:endParaRPr lang="en-US" sz="21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     </a:t>
            </a:r>
            <a:r>
              <a:rPr lang="zh-CN" altLang="en-US" sz="2000" b="1" dirty="0"/>
              <a:t>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     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Buffer_Overflow (_, _, </a:t>
            </a:r>
            <a:r>
              <a:rPr lang="en-US" altLang="zh-CN" sz="2000" b="1" dirty="0">
                <a:solidFill>
                  <a:srgbClr val="C00000"/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  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NotBuffer_Overflow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(_,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226CE-B9E5-8C60-CCE3-FF964612B026}"/>
              </a:ext>
            </a:extLst>
          </p:cNvPr>
          <p:cNvSpPr txBox="1"/>
          <p:nvPr/>
        </p:nvSpPr>
        <p:spPr>
          <a:xfrm>
            <a:off x="5367130" y="397565"/>
            <a:ext cx="575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rgbClr val="C00000"/>
                </a:solidFill>
              </a:rPr>
              <a:t>W</a:t>
            </a:r>
            <a:r>
              <a:rPr lang="en-US" altLang="zh-CN" sz="2000" b="1" dirty="0">
                <a:solidFill>
                  <a:srgbClr val="C00000"/>
                </a:solidFill>
              </a:rPr>
              <a:t>ill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this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be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able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to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be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handled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by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the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existing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work?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4815DA-4C62-70C9-B1B6-E203C4723D60}"/>
              </a:ext>
            </a:extLst>
          </p:cNvPr>
          <p:cNvCxnSpPr>
            <a:stCxn id="3" idx="2"/>
          </p:cNvCxnSpPr>
          <p:nvPr/>
        </p:nvCxnSpPr>
        <p:spPr>
          <a:xfrm flipH="1">
            <a:off x="7500730" y="797675"/>
            <a:ext cx="741514" cy="55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2B9953A-E08B-BB78-4F0D-06E4E8A7D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5870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940E432-34F9-4B00-2529-39FBB2503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7488"/>
            <a:ext cx="5003800" cy="29464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7AF7A4-845A-7588-6ADB-E4B4B2FE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8" y="1024593"/>
            <a:ext cx="5003800" cy="4610100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8EC457C-3A3F-1C79-BE3A-F832BD47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84" y="3929390"/>
            <a:ext cx="3289300" cy="2413000"/>
          </a:xfrm>
          <a:prstGeom prst="rect">
            <a:avLst/>
          </a:prstGeom>
        </p:spPr>
      </p:pic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1098C1FA-9936-0775-CCEF-5E3C5CAA6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96456">
            <a:off x="5375691" y="2264469"/>
            <a:ext cx="695739" cy="695739"/>
          </a:xfrm>
          <a:prstGeom prst="rect">
            <a:avLst/>
          </a:prstGeom>
        </p:spPr>
      </p:pic>
      <p:pic>
        <p:nvPicPr>
          <p:cNvPr id="10" name="Graphic 9" descr="Arrow: Slight curve with solid fill">
            <a:extLst>
              <a:ext uri="{FF2B5EF4-FFF2-40B4-BE49-F238E27FC236}">
                <a16:creationId xmlns:a16="http://schemas.microsoft.com/office/drawing/2014/main" id="{D696F647-58A8-DE26-10CB-45FC5527D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997129">
            <a:off x="7621934" y="3195364"/>
            <a:ext cx="695739" cy="695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4E93B5-9CBA-DF0C-E26D-4B46E5CE9242}"/>
              </a:ext>
            </a:extLst>
          </p:cNvPr>
          <p:cNvSpPr/>
          <p:nvPr/>
        </p:nvSpPr>
        <p:spPr>
          <a:xfrm>
            <a:off x="952845" y="4479236"/>
            <a:ext cx="4069729" cy="609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8D0C5-B8AE-EFBC-F4EE-6CF65581F966}"/>
              </a:ext>
            </a:extLst>
          </p:cNvPr>
          <p:cNvSpPr txBox="1"/>
          <p:nvPr/>
        </p:nvSpPr>
        <p:spPr>
          <a:xfrm>
            <a:off x="5256410" y="4650242"/>
            <a:ext cx="834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Buggy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B48137-01E8-7B60-7B06-581D0231271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5022574" y="4784036"/>
            <a:ext cx="233836" cy="66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94E4F2D-433F-9AAB-B9EB-4A52983E1CCA}"/>
              </a:ext>
            </a:extLst>
          </p:cNvPr>
          <p:cNvSpPr/>
          <p:nvPr/>
        </p:nvSpPr>
        <p:spPr>
          <a:xfrm flipV="1">
            <a:off x="1105246" y="3551583"/>
            <a:ext cx="3734562" cy="609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4E1857-0ADE-6AE9-527D-CFE77D0BA8B1}"/>
              </a:ext>
            </a:extLst>
          </p:cNvPr>
          <p:cNvSpPr txBox="1"/>
          <p:nvPr/>
        </p:nvSpPr>
        <p:spPr>
          <a:xfrm>
            <a:off x="5165372" y="3651559"/>
            <a:ext cx="96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Correct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E2B810-30FC-8B0E-F803-3E6FD10BE502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931536" y="3851614"/>
            <a:ext cx="233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192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66C3-4557-1DFD-4981-B253D21C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</a:t>
            </a:r>
            <a:r>
              <a:rPr lang="en-US" altLang="zh-CN" b="1" dirty="0"/>
              <a:t>verview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Workload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895ED-6E3B-AA64-F7E2-76A3DEAD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85" y="1558166"/>
            <a:ext cx="4840357" cy="2695782"/>
          </a:xfrm>
          <a:ln w="19050"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User inputs: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F = Fact generation schema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R = Specific reasoning rules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T = Temporal properties </a:t>
            </a:r>
            <a:r>
              <a:rPr lang="en-US" altLang="zh-CN" sz="1800" dirty="0"/>
              <a:t>q</a:t>
            </a:r>
            <a:r>
              <a:rPr lang="en-US" sz="1800" dirty="0"/>
              <a:t>ueries upon R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/>
              <a:t>E.g., F (R), G (R), AF (R), R1 U R2, AGEF (R) ….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5712F2-BE59-57E0-2607-3FC0BC226D55}"/>
              </a:ext>
            </a:extLst>
          </p:cNvPr>
          <p:cNvSpPr txBox="1">
            <a:spLocks/>
          </p:cNvSpPr>
          <p:nvPr/>
        </p:nvSpPr>
        <p:spPr>
          <a:xfrm>
            <a:off x="5579164" y="1558166"/>
            <a:ext cx="6311351" cy="3177672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/>
              <a:t>If T failed to hold: Use symbolic execution for Datalog to </a:t>
            </a:r>
            <a:r>
              <a:rPr lang="en-US" altLang="zh-CN" sz="1800" dirty="0"/>
              <a:t>+</a:t>
            </a:r>
            <a:r>
              <a:rPr lang="en-US" sz="1800" dirty="0"/>
              <a:t>/</a:t>
            </a:r>
            <a:r>
              <a:rPr lang="en-US" altLang="zh-CN" sz="1800" dirty="0"/>
              <a:t>-</a:t>
            </a:r>
            <a:r>
              <a:rPr lang="en-US" sz="1800" dirty="0"/>
              <a:t> facts to make T hold.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0.</a:t>
            </a:r>
            <a:r>
              <a:rPr lang="zh-CN" altLang="en-US" sz="1800" dirty="0"/>
              <a:t> </a:t>
            </a:r>
            <a:r>
              <a:rPr lang="en-US" altLang="zh-CN" sz="1800" dirty="0"/>
              <a:t>IDB</a:t>
            </a:r>
            <a:r>
              <a:rPr lang="zh-CN" altLang="en-US" sz="1800" dirty="0"/>
              <a:t> </a:t>
            </a:r>
            <a:r>
              <a:rPr lang="en-US" altLang="zh-CN" sz="1800" dirty="0"/>
              <a:t>rules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deal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negations.</a:t>
            </a:r>
            <a:r>
              <a:rPr lang="zh-CN" altLang="en-US" sz="1800" dirty="0"/>
              <a:t> </a:t>
            </a: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1. Translating to meta-program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2. Generate symbolic formulae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3. Constraints generation use delta-debugging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EED706D-BDA1-30CD-6F1B-C0B57E715A9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2925063" y="1599847"/>
            <a:ext cx="2450702" cy="2857500"/>
          </a:xfrm>
          <a:prstGeom prst="curvedConnector4">
            <a:avLst>
              <a:gd name="adj1" fmla="val -9328"/>
              <a:gd name="adj2" fmla="val 923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C0F97B-4F4A-59D4-F4CD-7A08825D54B6}"/>
              </a:ext>
            </a:extLst>
          </p:cNvPr>
          <p:cNvSpPr txBox="1"/>
          <p:nvPr/>
        </p:nvSpPr>
        <p:spPr>
          <a:xfrm>
            <a:off x="3686588" y="4366506"/>
            <a:ext cx="128913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Souffle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0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66C3-4557-1DFD-4981-B253D21C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</a:t>
            </a:r>
            <a:r>
              <a:rPr lang="en-US" altLang="zh-CN" b="1" dirty="0"/>
              <a:t>verview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Workload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895ED-6E3B-AA64-F7E2-76A3DEAD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85" y="1558166"/>
            <a:ext cx="4840357" cy="2695782"/>
          </a:xfrm>
          <a:ln w="19050"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User inputs: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F = Fact generation schema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R = Specific reasoning rules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T = Temporal properties </a:t>
            </a:r>
            <a:r>
              <a:rPr lang="en-US" altLang="zh-CN" sz="1800" dirty="0"/>
              <a:t>q</a:t>
            </a:r>
            <a:r>
              <a:rPr lang="en-US" sz="1800" dirty="0"/>
              <a:t>ueries upon R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/>
              <a:t>E.g., F (R), G (R), AF (R), R1 U R2, AGEF (R) ….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5712F2-BE59-57E0-2607-3FC0BC226D55}"/>
              </a:ext>
            </a:extLst>
          </p:cNvPr>
          <p:cNvSpPr txBox="1">
            <a:spLocks/>
          </p:cNvSpPr>
          <p:nvPr/>
        </p:nvSpPr>
        <p:spPr>
          <a:xfrm>
            <a:off x="5579164" y="1558166"/>
            <a:ext cx="6311351" cy="3177672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/>
              <a:t>If T failed to hold: Use symbolic execution for Datalog to </a:t>
            </a:r>
            <a:r>
              <a:rPr lang="en-US" altLang="zh-CN" sz="1800" dirty="0"/>
              <a:t>+</a:t>
            </a:r>
            <a:r>
              <a:rPr lang="en-US" sz="1800" dirty="0"/>
              <a:t>/</a:t>
            </a:r>
            <a:r>
              <a:rPr lang="en-US" altLang="zh-CN" sz="1800" dirty="0"/>
              <a:t>-</a:t>
            </a:r>
            <a:r>
              <a:rPr lang="en-US" sz="1800" dirty="0"/>
              <a:t> facts to make T hold.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0.</a:t>
            </a:r>
            <a:r>
              <a:rPr lang="zh-CN" altLang="en-US" sz="1800" dirty="0"/>
              <a:t> </a:t>
            </a:r>
            <a:r>
              <a:rPr lang="en-US" altLang="zh-CN" sz="1800" dirty="0"/>
              <a:t>IDB</a:t>
            </a:r>
            <a:r>
              <a:rPr lang="zh-CN" altLang="en-US" sz="1800" dirty="0"/>
              <a:t> </a:t>
            </a:r>
            <a:r>
              <a:rPr lang="en-US" altLang="zh-CN" sz="1800" dirty="0"/>
              <a:t>rules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deal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negations.</a:t>
            </a:r>
            <a:r>
              <a:rPr lang="zh-CN" altLang="en-US" sz="1800" dirty="0"/>
              <a:t> </a:t>
            </a: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1. Translating to meta-program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2. Generate symbolic formulae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3. Constraints generation use delta-debugging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CEA24-0E4D-C0A1-9640-196F8C9B7627}"/>
              </a:ext>
            </a:extLst>
          </p:cNvPr>
          <p:cNvSpPr txBox="1"/>
          <p:nvPr/>
        </p:nvSpPr>
        <p:spPr>
          <a:xfrm>
            <a:off x="301485" y="4942890"/>
            <a:ext cx="1177381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/>
              <a:t>Q</a:t>
            </a:r>
            <a:r>
              <a:rPr lang="en-US" altLang="zh-CN" sz="2000" dirty="0"/>
              <a:t>uestions:</a:t>
            </a:r>
            <a:r>
              <a:rPr lang="zh-CN" altLang="en-US" sz="2000" dirty="0"/>
              <a:t> </a:t>
            </a:r>
            <a:endParaRPr lang="en-SG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altLang="zh-CN" sz="2000" dirty="0"/>
              <a:t>R</a:t>
            </a:r>
            <a:r>
              <a:rPr lang="en-US" altLang="zh-CN" sz="2000" dirty="0"/>
              <a:t>elated</a:t>
            </a:r>
            <a:r>
              <a:rPr lang="zh-CN" altLang="en-US" sz="2000" dirty="0"/>
              <a:t> </a:t>
            </a:r>
            <a:r>
              <a:rPr lang="en-US" altLang="zh-CN" sz="2000" dirty="0"/>
              <a:t>work:</a:t>
            </a:r>
            <a:r>
              <a:rPr lang="zh-CN" altLang="en-US" sz="2000" dirty="0"/>
              <a:t> </a:t>
            </a:r>
            <a:r>
              <a:rPr lang="en-US" altLang="zh-CN" sz="2000" dirty="0"/>
              <a:t>Doop,</a:t>
            </a:r>
            <a:r>
              <a:rPr lang="zh-CN" altLang="en-US" sz="2000" dirty="0"/>
              <a:t> </a:t>
            </a:r>
            <a:r>
              <a:rPr lang="en-US" altLang="zh-CN" sz="2000" dirty="0"/>
              <a:t>Datalog-based</a:t>
            </a:r>
            <a:r>
              <a:rPr lang="zh-CN" altLang="en-US" sz="2000" dirty="0"/>
              <a:t> </a:t>
            </a:r>
            <a:r>
              <a:rPr lang="en-US" altLang="zh-CN" sz="2000" dirty="0"/>
              <a:t>analysis</a:t>
            </a:r>
            <a:r>
              <a:rPr lang="zh-CN" altLang="en-US" sz="2000" dirty="0"/>
              <a:t> </a:t>
            </a:r>
            <a:r>
              <a:rPr lang="en-US" altLang="zh-CN" sz="2000" dirty="0"/>
              <a:t>(?),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checking</a:t>
            </a:r>
            <a:r>
              <a:rPr lang="zh-CN" altLang="en-US" sz="2000" dirty="0"/>
              <a:t> </a:t>
            </a:r>
            <a:r>
              <a:rPr lang="en-US" altLang="zh-CN" sz="2000" dirty="0"/>
              <a:t>…</a:t>
            </a:r>
            <a:r>
              <a:rPr lang="zh-CN" altLang="en-US" sz="2000" dirty="0"/>
              <a:t>  </a:t>
            </a:r>
            <a:endParaRPr lang="en-SG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/>
              <a:t>Why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generate</a:t>
            </a:r>
            <a:r>
              <a:rPr lang="zh-CN" altLang="en-US" sz="2000" dirty="0"/>
              <a:t> </a:t>
            </a:r>
            <a:r>
              <a:rPr lang="en-US" altLang="zh-CN" sz="2000" dirty="0"/>
              <a:t>facts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ourselves?</a:t>
            </a:r>
            <a:r>
              <a:rPr lang="zh-CN" altLang="en-US" sz="2000" dirty="0"/>
              <a:t> </a:t>
            </a:r>
            <a:r>
              <a:rPr lang="en-US" altLang="zh-CN" sz="2000" dirty="0"/>
              <a:t>Less</a:t>
            </a:r>
            <a:r>
              <a:rPr lang="zh-CN" altLang="en-US" sz="2000" dirty="0"/>
              <a:t> </a:t>
            </a:r>
            <a:r>
              <a:rPr lang="en-US" altLang="zh-CN" sz="2000" dirty="0"/>
              <a:t>hard-coded</a:t>
            </a:r>
            <a:r>
              <a:rPr lang="zh-CN" altLang="en-US" sz="2000" dirty="0"/>
              <a:t> </a:t>
            </a:r>
            <a:r>
              <a:rPr lang="en-US" altLang="zh-CN" sz="2000" dirty="0"/>
              <a:t>complication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efficient.</a:t>
            </a:r>
            <a:r>
              <a:rPr lang="zh-CN" altLang="en-US" sz="2000" dirty="0"/>
              <a:t>  </a:t>
            </a:r>
            <a:endParaRPr lang="en-US" sz="2000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EED706D-BDA1-30CD-6F1B-C0B57E715A9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2925063" y="1599847"/>
            <a:ext cx="2450702" cy="2857500"/>
          </a:xfrm>
          <a:prstGeom prst="curvedConnector4">
            <a:avLst>
              <a:gd name="adj1" fmla="val -9328"/>
              <a:gd name="adj2" fmla="val 923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C0F97B-4F4A-59D4-F4CD-7A08825D54B6}"/>
              </a:ext>
            </a:extLst>
          </p:cNvPr>
          <p:cNvSpPr txBox="1"/>
          <p:nvPr/>
        </p:nvSpPr>
        <p:spPr>
          <a:xfrm>
            <a:off x="3686588" y="4366506"/>
            <a:ext cx="128913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Souffle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3D7C-4EA9-83D8-FE4B-15F9A929FEDA}"/>
              </a:ext>
            </a:extLst>
          </p:cNvPr>
          <p:cNvSpPr txBox="1"/>
          <p:nvPr/>
        </p:nvSpPr>
        <p:spPr>
          <a:xfrm>
            <a:off x="1775791" y="5042563"/>
            <a:ext cx="415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&lt;&lt;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he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cs typeface="Ayuthaya" pitchFamily="2" charset="-34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last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cs typeface="Ayuthaya" pitchFamily="2" charset="-34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slide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&gt;&gt;</a:t>
            </a:r>
            <a:endParaRPr lang="en-US" sz="2000" b="1" dirty="0">
              <a:solidFill>
                <a:srgbClr val="7030A0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698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5A42-62A1-47C0-3C20-E6AF24DA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46B9D-1724-5E50-EA2D-660A73A5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3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7401C9-543B-2498-4194-14409E928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4"/>
            <a:ext cx="9104586" cy="60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92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E953-2FDF-5FDA-095B-1D3A7328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&lt;&lt;</a:t>
            </a:r>
            <a:r>
              <a:rPr lang="en-US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1</a:t>
            </a:r>
            <a:r>
              <a:rPr lang="en-US" altLang="zh-CN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8</a:t>
            </a:r>
            <a:r>
              <a:rPr lang="en-US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 July 2023</a:t>
            </a:r>
            <a:r>
              <a:rPr lang="en-US" altLang="zh-CN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&gt;&gt;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b="1" dirty="0"/>
              <a:t>O</a:t>
            </a:r>
            <a:r>
              <a:rPr lang="en-US" altLang="zh-CN" b="1" dirty="0"/>
              <a:t>ver-approximated</a:t>
            </a:r>
            <a:r>
              <a:rPr lang="zh-CN" altLang="en-US" b="1" dirty="0"/>
              <a:t> </a:t>
            </a:r>
            <a:r>
              <a:rPr lang="en-US" altLang="zh-CN" b="1" dirty="0"/>
              <a:t>Analyses.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591FC-0780-A4DF-D916-73F1B527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82872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Z(x)</a:t>
            </a:r>
            <a:r>
              <a:rPr lang="zh-CN" altLang="en-US" dirty="0"/>
              <a:t> </a:t>
            </a:r>
            <a:r>
              <a:rPr lang="en-US" altLang="zh-CN" dirty="0"/>
              <a:t>:-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(x,</a:t>
            </a:r>
            <a:r>
              <a:rPr lang="zh-CN" altLang="en-US" dirty="0"/>
              <a:t> </a:t>
            </a:r>
            <a:r>
              <a:rPr lang="en-US" altLang="zh-CN" dirty="0"/>
              <a:t>y),</a:t>
            </a:r>
            <a:r>
              <a:rPr lang="zh-CN" altLang="en-US" dirty="0"/>
              <a:t>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  <a:r>
              <a:rPr lang="en-US" altLang="zh-CN" dirty="0"/>
              <a:t>b(y,</a:t>
            </a:r>
            <a:r>
              <a:rPr lang="zh-CN" altLang="en-US" dirty="0"/>
              <a:t> </a:t>
            </a:r>
            <a:r>
              <a:rPr lang="en-US" altLang="zh-CN" dirty="0"/>
              <a:t>z),</a:t>
            </a:r>
            <a:r>
              <a:rPr lang="zh-CN" altLang="en-US" dirty="0"/>
              <a:t> </a:t>
            </a:r>
            <a:r>
              <a:rPr lang="en-US" altLang="zh-CN" dirty="0"/>
              <a:t>c(z).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Z’(x)</a:t>
            </a:r>
            <a:r>
              <a:rPr lang="zh-CN" altLang="en-US"/>
              <a:t> </a:t>
            </a:r>
            <a:r>
              <a:rPr lang="en-US" altLang="zh-CN"/>
              <a:t>:-</a:t>
            </a:r>
            <a:r>
              <a:rPr lang="zh-CN" altLang="en-US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(z,</a:t>
            </a:r>
            <a:r>
              <a:rPr lang="zh-CN" altLang="en-US" dirty="0"/>
              <a:t> </a:t>
            </a:r>
            <a:r>
              <a:rPr lang="en-US" altLang="zh-CN" dirty="0"/>
              <a:t>y),</a:t>
            </a:r>
            <a:r>
              <a:rPr lang="zh-CN" altLang="en-US" dirty="0"/>
              <a:t> </a:t>
            </a:r>
            <a:r>
              <a:rPr lang="en-US" altLang="zh-CN" dirty="0"/>
              <a:t>neg_b(y,</a:t>
            </a:r>
            <a:r>
              <a:rPr lang="zh-CN" altLang="en-US" dirty="0"/>
              <a:t> </a:t>
            </a:r>
            <a:r>
              <a:rPr lang="en-US" altLang="zh-CN" dirty="0"/>
              <a:t>z),</a:t>
            </a:r>
            <a:r>
              <a:rPr lang="zh-CN" altLang="en-US" dirty="0"/>
              <a:t> </a:t>
            </a:r>
            <a:r>
              <a:rPr lang="en-US" altLang="zh-CN" dirty="0"/>
              <a:t>c(z).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neg_b(a,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y)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:-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a(x,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y),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c(z).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728EB-00AF-1B0C-6279-4DBB0BD7D3BB}"/>
              </a:ext>
            </a:extLst>
          </p:cNvPr>
          <p:cNvSpPr txBox="1"/>
          <p:nvPr/>
        </p:nvSpPr>
        <p:spPr>
          <a:xfrm>
            <a:off x="8458335" y="1567543"/>
            <a:ext cx="922047" cy="308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/>
              <a:t>Facts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a(1,</a:t>
            </a:r>
            <a:r>
              <a:rPr lang="zh-CN" altLang="en-US" sz="2200" dirty="0"/>
              <a:t> </a:t>
            </a:r>
            <a:r>
              <a:rPr lang="en-US" altLang="zh-CN" sz="2200" dirty="0"/>
              <a:t>2)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c(3)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b(1,</a:t>
            </a:r>
            <a:r>
              <a:rPr lang="zh-CN" altLang="en-US" sz="2200" dirty="0"/>
              <a:t> </a:t>
            </a:r>
            <a:r>
              <a:rPr lang="en-US" altLang="zh-CN" sz="2200" dirty="0"/>
              <a:t>2)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C00000"/>
                </a:solidFill>
              </a:rPr>
              <a:t>b(2,</a:t>
            </a:r>
            <a:r>
              <a:rPr lang="zh-CN" altLang="en-US" sz="2200" dirty="0">
                <a:solidFill>
                  <a:srgbClr val="C00000"/>
                </a:solidFill>
              </a:rPr>
              <a:t> </a:t>
            </a:r>
            <a:r>
              <a:rPr lang="en-US" altLang="zh-CN" sz="2200" dirty="0">
                <a:solidFill>
                  <a:srgbClr val="C00000"/>
                </a:solidFill>
              </a:rPr>
              <a:t>3)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b(3,</a:t>
            </a:r>
            <a:r>
              <a:rPr lang="zh-CN" altLang="en-US" sz="2200" dirty="0"/>
              <a:t> </a:t>
            </a:r>
            <a:r>
              <a:rPr lang="en-US" altLang="zh-CN" sz="2200" dirty="0"/>
              <a:t>1)</a:t>
            </a:r>
            <a:endParaRPr lang="en-US" sz="2200" dirty="0"/>
          </a:p>
        </p:txBody>
      </p:sp>
      <p:pic>
        <p:nvPicPr>
          <p:cNvPr id="5" name="Graphic 4" descr="Arrow: Slight curve with solid fill">
            <a:extLst>
              <a:ext uri="{FF2B5EF4-FFF2-40B4-BE49-F238E27FC236}">
                <a16:creationId xmlns:a16="http://schemas.microsoft.com/office/drawing/2014/main" id="{1429AEE8-35E8-B997-14E4-8AE53B84A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51763" y="2543783"/>
            <a:ext cx="695739" cy="69573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F80DC8-2BAE-D41E-54AC-A718CAEFF8E6}"/>
              </a:ext>
            </a:extLst>
          </p:cNvPr>
          <p:cNvCxnSpPr>
            <a:cxnSpLocks/>
          </p:cNvCxnSpPr>
          <p:nvPr/>
        </p:nvCxnSpPr>
        <p:spPr>
          <a:xfrm>
            <a:off x="0" y="491243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AE0E82-153B-1D7C-BA45-519BF74158E2}"/>
              </a:ext>
            </a:extLst>
          </p:cNvPr>
          <p:cNvSpPr txBox="1"/>
          <p:nvPr/>
        </p:nvSpPr>
        <p:spPr>
          <a:xfrm>
            <a:off x="838200" y="5223260"/>
            <a:ext cx="4185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#neg_b(y,</a:t>
            </a:r>
            <a:r>
              <a:rPr lang="zh-CN" altLang="en-US" sz="2800" dirty="0"/>
              <a:t> </a:t>
            </a:r>
            <a:r>
              <a:rPr lang="en-US" altLang="zh-CN" sz="2800" dirty="0"/>
              <a:t>z)  &gt;=  #</a:t>
            </a:r>
            <a:r>
              <a:rPr lang="zh-CN" altLang="en-US" sz="2800" dirty="0"/>
              <a:t> </a:t>
            </a:r>
            <a:r>
              <a:rPr lang="en-US" altLang="zh-CN" sz="2800" dirty="0"/>
              <a:t>!b (y,</a:t>
            </a:r>
            <a:r>
              <a:rPr lang="zh-CN" altLang="en-US" sz="2800" dirty="0"/>
              <a:t> </a:t>
            </a:r>
            <a:r>
              <a:rPr lang="en-US" altLang="zh-CN" sz="2800" dirty="0"/>
              <a:t>z)</a:t>
            </a:r>
          </a:p>
          <a:p>
            <a:r>
              <a:rPr lang="en-US" altLang="zh-CN" sz="2800" dirty="0"/>
              <a:t>#(Z’)</a:t>
            </a:r>
            <a:r>
              <a:rPr lang="zh-CN" altLang="en-US" sz="2800" dirty="0"/>
              <a:t>               </a:t>
            </a:r>
            <a:r>
              <a:rPr lang="en-US" altLang="zh-CN" sz="2800" dirty="0"/>
              <a:t>&gt;=</a:t>
            </a:r>
            <a:r>
              <a:rPr lang="zh-CN" altLang="en-US" sz="2800" dirty="0"/>
              <a:t>  </a:t>
            </a:r>
            <a:r>
              <a:rPr lang="en-US" altLang="zh-CN" sz="2800" dirty="0"/>
              <a:t>#</a:t>
            </a:r>
            <a:r>
              <a:rPr lang="zh-CN" altLang="en-US" sz="2800" dirty="0"/>
              <a:t> </a:t>
            </a:r>
            <a:r>
              <a:rPr lang="en-US" altLang="zh-CN" sz="2800" dirty="0"/>
              <a:t>(Z)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4FD2C-B584-B18E-5076-8AFA58C802A3}"/>
              </a:ext>
            </a:extLst>
          </p:cNvPr>
          <p:cNvSpPr txBox="1"/>
          <p:nvPr/>
        </p:nvSpPr>
        <p:spPr>
          <a:xfrm>
            <a:off x="9667637" y="2109995"/>
            <a:ext cx="1911101" cy="1563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err="1"/>
              <a:t>domain_x</a:t>
            </a:r>
            <a:r>
              <a:rPr lang="zh-CN" altLang="en-US" sz="2200" dirty="0"/>
              <a:t> </a:t>
            </a:r>
            <a:r>
              <a:rPr lang="en-US" altLang="zh-CN" sz="2200" dirty="0"/>
              <a:t>=</a:t>
            </a:r>
            <a:r>
              <a:rPr lang="zh-CN" altLang="en-US" sz="2200" dirty="0"/>
              <a:t> </a:t>
            </a:r>
            <a:r>
              <a:rPr lang="en-US" altLang="zh-CN" sz="2200" dirty="0"/>
              <a:t>{1}</a:t>
            </a:r>
            <a:endParaRPr lang="en-SG" altLang="zh-CN" sz="2200" dirty="0"/>
          </a:p>
          <a:p>
            <a:pPr>
              <a:lnSpc>
                <a:spcPct val="150000"/>
              </a:lnSpc>
            </a:pPr>
            <a:r>
              <a:rPr lang="en-US" altLang="zh-CN" sz="2200" dirty="0" err="1"/>
              <a:t>domain_y</a:t>
            </a:r>
            <a:r>
              <a:rPr lang="zh-CN" altLang="en-US" sz="2200" dirty="0"/>
              <a:t> </a:t>
            </a:r>
            <a:r>
              <a:rPr lang="en-US" altLang="zh-CN" sz="2200" dirty="0"/>
              <a:t>=</a:t>
            </a:r>
            <a:r>
              <a:rPr lang="zh-CN" altLang="en-US" sz="2200" dirty="0"/>
              <a:t> </a:t>
            </a:r>
            <a:r>
              <a:rPr lang="en-US" altLang="zh-CN" sz="2200" dirty="0"/>
              <a:t>{2}</a:t>
            </a:r>
          </a:p>
          <a:p>
            <a:pPr>
              <a:lnSpc>
                <a:spcPct val="150000"/>
              </a:lnSpc>
            </a:pPr>
            <a:r>
              <a:rPr lang="en-US" altLang="zh-CN" sz="2200" dirty="0" err="1"/>
              <a:t>domain_z</a:t>
            </a:r>
            <a:r>
              <a:rPr lang="zh-CN" altLang="en-US" sz="2200" dirty="0"/>
              <a:t> </a:t>
            </a:r>
            <a:r>
              <a:rPr lang="en-US" altLang="zh-CN" sz="2200" dirty="0"/>
              <a:t>=</a:t>
            </a:r>
            <a:r>
              <a:rPr lang="zh-CN" altLang="en-US" sz="2200" dirty="0"/>
              <a:t> </a:t>
            </a:r>
            <a:r>
              <a:rPr lang="en-US" altLang="zh-CN" sz="2200" dirty="0"/>
              <a:t>{3}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9859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984B-316B-1DC0-9885-09E1D4E0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rgbClr val="242424"/>
                </a:solidFill>
                <a:latin typeface="+mn-lt"/>
              </a:rPr>
              <a:t>E</a:t>
            </a:r>
            <a:r>
              <a:rPr lang="en-SG" b="1" i="0" dirty="0">
                <a:solidFill>
                  <a:srgbClr val="242424"/>
                </a:solidFill>
                <a:effectLst/>
                <a:latin typeface="+mn-lt"/>
              </a:rPr>
              <a:t>xisting analyses for CTL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DD4A-DBB3-AF22-3079-14242CB4A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242424"/>
                </a:solidFill>
                <a:latin typeface="Aptos" panose="020B0004020202020204" pitchFamily="34" charset="0"/>
              </a:rPr>
              <a:t> </a:t>
            </a:r>
            <a:r>
              <a:rPr lang="en-SG" b="1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CTL model checking</a:t>
            </a:r>
            <a:r>
              <a:rPr lang="en-SG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SG" dirty="0">
                <a:solidFill>
                  <a:srgbClr val="242424"/>
                </a:solidFill>
                <a:latin typeface="Aptos" panose="020B0004020202020204" pitchFamily="34" charset="0"/>
              </a:rPr>
              <a:t>recursively labeling </a:t>
            </a:r>
            <a:r>
              <a:rPr lang="en-SG" dirty="0"/>
              <a:t>the states of a finite state machine with the CTL sub-formula. </a:t>
            </a:r>
            <a:endParaRPr lang="en-SG" i="0" dirty="0">
              <a:solidFill>
                <a:srgbClr val="242424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783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9E9F-36FD-F552-23C6-0386ACEC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original</a:t>
            </a:r>
            <a:r>
              <a:rPr lang="zh-CN" altLang="en-US" b="1" dirty="0"/>
              <a:t> </a:t>
            </a:r>
            <a:r>
              <a:rPr lang="en-US" altLang="zh-CN" b="1" dirty="0"/>
              <a:t>workflow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76A14-5AF5-AC5B-65C2-A1BCE940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Inject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values:</a:t>
            </a:r>
            <a:r>
              <a:rPr lang="zh-CN" altLang="en-US" dirty="0"/>
              <a:t> </a:t>
            </a:r>
            <a:r>
              <a:rPr lang="en-US" altLang="zh-CN" dirty="0"/>
              <a:t>constants,</a:t>
            </a:r>
            <a:r>
              <a:rPr lang="zh-CN" altLang="en-US" dirty="0"/>
              <a:t> </a:t>
            </a:r>
            <a:r>
              <a:rPr lang="en-US" altLang="zh-CN" dirty="0"/>
              <a:t>signs.</a:t>
            </a:r>
            <a:r>
              <a:rPr lang="zh-CN" altLang="en-US" dirty="0"/>
              <a:t> </a:t>
            </a:r>
            <a:endParaRPr lang="en-SG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programs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u="sng" dirty="0"/>
              <a:t>compute</a:t>
            </a:r>
            <a:r>
              <a:rPr lang="zh-CN" altLang="en-US" u="sng" dirty="0"/>
              <a:t> </a:t>
            </a:r>
            <a:r>
              <a:rPr lang="en-US" altLang="zh-CN" u="sng" dirty="0"/>
              <a:t>the</a:t>
            </a:r>
            <a:r>
              <a:rPr lang="zh-CN" altLang="en-US" u="sng" dirty="0"/>
              <a:t> </a:t>
            </a:r>
            <a:r>
              <a:rPr lang="en-US" altLang="zh-CN" u="sng" dirty="0"/>
              <a:t>symbolic</a:t>
            </a:r>
            <a:r>
              <a:rPr lang="zh-CN" altLang="en-US" u="sng" dirty="0"/>
              <a:t> </a:t>
            </a:r>
            <a:r>
              <a:rPr lang="en-US" altLang="zh-CN" u="sng" dirty="0"/>
              <a:t>domain</a:t>
            </a:r>
            <a:endParaRPr lang="en-SG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SG" sz="2000" dirty="0">
                <a:effectLst/>
                <a:latin typeface="Helvetica" pitchFamily="2" charset="0"/>
              </a:rPr>
              <a:t>flow (𝐶1 , 2, 𝐶1 , ... , 𝐶𝑛 ) :-</a:t>
            </a:r>
            <a:r>
              <a:rPr lang="zh-CN" altLang="en-US" sz="2000" dirty="0">
                <a:effectLst/>
                <a:latin typeface="Helvetica" pitchFamily="2" charset="0"/>
              </a:rPr>
              <a:t> </a:t>
            </a:r>
            <a:r>
              <a:rPr lang="en-SG" sz="2000" dirty="0">
                <a:effectLst/>
                <a:latin typeface="Helvetica" pitchFamily="2" charset="0"/>
              </a:rPr>
              <a:t>domain_alpha_1 (𝐶1), ... ,</a:t>
            </a:r>
            <a:r>
              <a:rPr lang="zh-CN" altLang="en-US" sz="2000" dirty="0">
                <a:effectLst/>
                <a:latin typeface="Helvetica" pitchFamily="2" charset="0"/>
              </a:rPr>
              <a:t> </a:t>
            </a:r>
            <a:r>
              <a:rPr lang="en-SG" sz="2000" dirty="0">
                <a:effectLst/>
                <a:latin typeface="Helvetica" pitchFamily="2" charset="0"/>
              </a:rPr>
              <a:t>domain_alpha_n (𝐶𝑛 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SG" altLang="zh-CN" dirty="0"/>
              <a:t>C</a:t>
            </a:r>
            <a:r>
              <a:rPr lang="en-SG" dirty="0"/>
              <a:t>ompute the constraints for symbolic signs</a:t>
            </a:r>
            <a:r>
              <a:rPr lang="en-US" altLang="zh-CN" dirty="0"/>
              <a:t>…</a:t>
            </a:r>
            <a:r>
              <a:rPr lang="en-SG" u="sng" dirty="0"/>
              <a:t>delta-debugging</a:t>
            </a:r>
          </a:p>
        </p:txBody>
      </p:sp>
    </p:spTree>
    <p:extLst>
      <p:ext uri="{BB962C8B-B14F-4D97-AF65-F5344CB8AC3E}">
        <p14:creationId xmlns:p14="http://schemas.microsoft.com/office/powerpoint/2010/main" val="1805039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27E2-486F-E13C-CABC-86A769AF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AGEFp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0C9E4-0A55-CE6D-6D50-27B914E2C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6356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efp(S) :- p(S).</a:t>
            </a: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efp(S) :- transition(S, T),  efp(T).</a:t>
            </a:r>
          </a:p>
          <a:p>
            <a:pPr marL="0" indent="0" algn="l">
              <a:buNone/>
            </a:pPr>
            <a:endParaRPr lang="en-SG" sz="22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n_gefp(S) :- </a:t>
            </a:r>
            <a:r>
              <a:rPr lang="en-US" altLang="zh-CN" sz="2200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sz="2200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efp(S).</a:t>
            </a: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n_gefp(S)  :- transition(S, T), n_gefp(T).</a:t>
            </a:r>
          </a:p>
          <a:p>
            <a:pPr marL="0" indent="0" algn="l">
              <a:buNone/>
            </a:pPr>
            <a:endParaRPr lang="en-SG" sz="22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agefp(S) :- </a:t>
            </a:r>
            <a:r>
              <a:rPr lang="en-US" altLang="zh-CN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!</a:t>
            </a:r>
            <a:r>
              <a:rPr lang="zh-CN" altLang="en-US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n_gefp(S).</a:t>
            </a:r>
          </a:p>
        </p:txBody>
      </p:sp>
    </p:spTree>
    <p:extLst>
      <p:ext uri="{BB962C8B-B14F-4D97-AF65-F5344CB8AC3E}">
        <p14:creationId xmlns:p14="http://schemas.microsoft.com/office/powerpoint/2010/main" val="2838036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5864-C487-7C59-5692-CCFEC317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AG(p =&gt; AF q)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A590-5A11-9EC9-A0C8-8979F665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q(S).</a:t>
            </a:r>
            <a:endParaRPr lang="en-SG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transition(S,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T),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n_fq(T).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endParaRPr lang="en-SG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afq(S)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n_fq(S).</a:t>
            </a:r>
          </a:p>
          <a:p>
            <a:pPr marL="0" indent="0">
              <a:buNone/>
            </a:pPr>
            <a:endParaRPr lang="en-SG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p(S).</a:t>
            </a:r>
          </a:p>
          <a:p>
            <a:pPr marL="0" indent="0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afq(S).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        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//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=&gt;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b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=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(!a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\/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b)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sz="2800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sz="2800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transition(S, T), 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(T)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.</a:t>
            </a: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a_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 :- 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!</a:t>
            </a:r>
            <a:r>
              <a:rPr lang="zh-CN" altLang="en-US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68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5864-C487-7C59-5692-CCFEC317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AG(p =&gt; AF q) </a:t>
            </a:r>
            <a:r>
              <a:rPr lang="en-SG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Souffle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accepted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A590-5A11-9EC9-A0C8-8979F665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 ! q(S).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 :- transition(S, T), n_fq(T). 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n_fq(S).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p2afq(S)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p(S).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p2afq(S) :- afq(S).          // a =&gt; b  = (!a \/ b) 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n_gp2afq(S)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p2afq(S).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n_gp2afq(S) :- transition(S, T), n_gp2afq(T).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a_gp2afq(S)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n_gp2afq(S).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13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6909-5088-5558-AD30-D9E7C1F96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B5CC7-2771-81AC-FA1A-214C16859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3A2E4035-274F-A08B-B9BB-28F0F94A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36" y="0"/>
            <a:ext cx="10976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1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3BC-1496-B89B-F05A-257C4A67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000C1-E96D-35DA-9CA6-6C5409C03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94A1D09D-8BC4-2B58-00F8-7D0CCA1F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1" y="0"/>
            <a:ext cx="1208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40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743E-7181-091C-10E6-E0836017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ED490-D340-D70D-E311-A18A0129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E47CB7-966B-F074-C224-3883DD4A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964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D6B40-91AB-24A8-9739-AB2124E2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99" y="2406850"/>
            <a:ext cx="9109165" cy="4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60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7DE5-5000-441B-D738-ABFF5C7E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75A3BB75-DC2E-D6C0-B9D3-6408C1FC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3314700"/>
            <a:ext cx="7454900" cy="3543300"/>
          </a:xfrm>
          <a:prstGeom prst="rect">
            <a:avLst/>
          </a:prstGeom>
        </p:spPr>
      </p:pic>
      <p:pic>
        <p:nvPicPr>
          <p:cNvPr id="5" name="Content Placeholder 4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942A7B45-E6EE-4DEF-E050-643F552F9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454900" cy="3543300"/>
          </a:xfrm>
        </p:spPr>
      </p:pic>
    </p:spTree>
    <p:extLst>
      <p:ext uri="{BB962C8B-B14F-4D97-AF65-F5344CB8AC3E}">
        <p14:creationId xmlns:p14="http://schemas.microsoft.com/office/powerpoint/2010/main" val="2630792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ED38-6005-37D1-1B4D-9389F0E9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2300"/>
            <a:ext cx="10515600" cy="55546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SG" b="0" i="0" dirty="0">
                <a:solidFill>
                  <a:srgbClr val="242424"/>
                </a:solidFill>
                <a:effectLst/>
              </a:rPr>
              <a:t>branching time temporal logic property   AG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b="0" i="0" dirty="0">
                <a:solidFill>
                  <a:srgbClr val="242424"/>
                </a:solidFill>
                <a:effectLst/>
              </a:rPr>
              <a:t>    </a:t>
            </a:r>
          </a:p>
          <a:p>
            <a:pPr>
              <a:lnSpc>
                <a:spcPct val="170000"/>
              </a:lnSpc>
            </a:pPr>
            <a:r>
              <a:rPr lang="en-SG" b="0" i="0" dirty="0">
                <a:solidFill>
                  <a:srgbClr val="242424"/>
                </a:solidFill>
                <a:effectLst/>
              </a:rPr>
              <a:t>The fixed-point semantics of this property will be: gfp X. ( lfp Y.( p  OR &lt;-&gt; Y)  AND [-] X)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00FF00"/>
                </a:highlight>
              </a:rPr>
              <a:t>ag</a:t>
            </a:r>
            <a:r>
              <a:rPr lang="en-SG" b="0" i="0" dirty="0">
                <a:solidFill>
                  <a:srgbClr val="242424"/>
                </a:solidFill>
                <a:effectLst/>
              </a:rPr>
              <a:t>efp(S) :- not n_agefp(S).  </a:t>
            </a:r>
            <a:br>
              <a:rPr lang="en-SG" dirty="0"/>
            </a:br>
            <a:r>
              <a:rPr lang="en-SG" dirty="0"/>
              <a:t>                                                </a:t>
            </a: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</a:rPr>
              <a:t>n_agefp(S) :- not efp(S).      </a:t>
            </a: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</a:rPr>
              <a:t>n_agefp(S)  :- transition(S, T), n_agefp(T).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efp(S) :- p(S).</a:t>
            </a:r>
            <a:br>
              <a:rPr lang="en-SG" dirty="0">
                <a:highlight>
                  <a:srgbClr val="FFFF00"/>
                </a:highlight>
              </a:rPr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efp(S) :- transition(S, T),  efp(T).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3CEEFB9-B97E-DBCF-B0DA-612C0CC54ED8}"/>
              </a:ext>
            </a:extLst>
          </p:cNvPr>
          <p:cNvSpPr txBox="1">
            <a:spLocks/>
          </p:cNvSpPr>
          <p:nvPr/>
        </p:nvSpPr>
        <p:spPr>
          <a:xfrm>
            <a:off x="5359400" y="6858000"/>
            <a:ext cx="9652000" cy="555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SG" dirty="0" err="1">
                <a:solidFill>
                  <a:srgbClr val="242424"/>
                </a:solidFill>
              </a:rPr>
              <a:t>Forall</a:t>
            </a:r>
            <a:r>
              <a:rPr lang="en-SG" dirty="0">
                <a:solidFill>
                  <a:srgbClr val="242424"/>
                </a:solidFill>
              </a:rPr>
              <a:t> p = not exist (not p)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SG" dirty="0">
                <a:solidFill>
                  <a:srgbClr val="242424"/>
                </a:solidFill>
                <a:highlight>
                  <a:srgbClr val="00FF00"/>
                </a:highlight>
              </a:rPr>
              <a:t>ag</a:t>
            </a:r>
            <a:r>
              <a:rPr lang="en-SG" dirty="0">
                <a:solidFill>
                  <a:srgbClr val="242424"/>
                </a:solidFill>
              </a:rPr>
              <a:t>efp(S) :- not </a:t>
            </a:r>
            <a:r>
              <a:rPr lang="en-SG" dirty="0" err="1">
                <a:solidFill>
                  <a:srgbClr val="242424"/>
                </a:solidFill>
              </a:rPr>
              <a:t>n_gefp</a:t>
            </a:r>
            <a:r>
              <a:rPr lang="en-SG" dirty="0">
                <a:solidFill>
                  <a:srgbClr val="242424"/>
                </a:solidFill>
              </a:rPr>
              <a:t>(S).  </a:t>
            </a:r>
            <a:r>
              <a:rPr lang="en-SG" dirty="0"/>
              <a:t>         </a:t>
            </a:r>
            <a:br>
              <a:rPr lang="en-SG" dirty="0"/>
            </a:br>
            <a:r>
              <a:rPr lang="en-SG" dirty="0" err="1">
                <a:solidFill>
                  <a:srgbClr val="242424"/>
                </a:solidFill>
              </a:rPr>
              <a:t>n_gefp</a:t>
            </a:r>
            <a:r>
              <a:rPr lang="en-SG" dirty="0">
                <a:solidFill>
                  <a:srgbClr val="242424"/>
                </a:solidFill>
              </a:rPr>
              <a:t>(S) :- </a:t>
            </a:r>
            <a:r>
              <a:rPr lang="en-SG" dirty="0" err="1">
                <a:solidFill>
                  <a:srgbClr val="242424"/>
                </a:solidFill>
              </a:rPr>
              <a:t>n_fp</a:t>
            </a:r>
            <a:r>
              <a:rPr lang="en-SG" dirty="0">
                <a:solidFill>
                  <a:srgbClr val="242424"/>
                </a:solidFill>
              </a:rPr>
              <a:t>(S).      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dirty="0">
                <a:solidFill>
                  <a:srgbClr val="242424"/>
                </a:solidFill>
                <a:highlight>
                  <a:srgbClr val="FFFF00"/>
                </a:highlight>
              </a:rPr>
              <a:t>(S) :- p(S).</a:t>
            </a:r>
            <a:br>
              <a:rPr lang="en-SG" dirty="0">
                <a:highlight>
                  <a:srgbClr val="FFFF00"/>
                </a:highlight>
              </a:rPr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dirty="0">
                <a:solidFill>
                  <a:srgbClr val="242424"/>
                </a:solidFill>
                <a:highlight>
                  <a:srgbClr val="FFFF00"/>
                </a:highlight>
              </a:rPr>
              <a:t>(S) :- transition(S, T), 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dirty="0">
                <a:solidFill>
                  <a:srgbClr val="242424"/>
                </a:solidFill>
                <a:highlight>
                  <a:srgbClr val="FFFF00"/>
                </a:highlight>
              </a:rPr>
              <a:t>(T).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6837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DE95-7DF7-0C40-8456-7941B4E7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2804-755B-0AF2-DCE5-D4ABAA61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user-defined rules for generating propositions as facts</a:t>
            </a:r>
          </a:p>
          <a:p>
            <a:r>
              <a:rPr lang="en-US" dirty="0"/>
              <a:t>we define a set of rules, as a Datalog library. </a:t>
            </a:r>
          </a:p>
          <a:p>
            <a:r>
              <a:rPr lang="en-US" dirty="0"/>
              <a:t>Different queries have different repair strategy: </a:t>
            </a:r>
          </a:p>
          <a:p>
            <a:pPr lvl="1"/>
            <a:r>
              <a:rPr lang="en-US" dirty="0"/>
              <a:t>EF(</a:t>
            </a:r>
            <a:r>
              <a:rPr lang="en-US" dirty="0" err="1"/>
              <a:t>p_bad</a:t>
            </a:r>
            <a:r>
              <a:rPr lang="en-US" dirty="0"/>
              <a:t>): to fix till it does not return and results.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What is the difficulty to deal with the stratified negation?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5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984B-316B-1DC0-9885-09E1D4E0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rgbClr val="242424"/>
                </a:solidFill>
                <a:latin typeface="+mn-lt"/>
              </a:rPr>
              <a:t>E</a:t>
            </a:r>
            <a:r>
              <a:rPr lang="en-SG" b="1" i="0" dirty="0">
                <a:solidFill>
                  <a:srgbClr val="242424"/>
                </a:solidFill>
                <a:effectLst/>
                <a:latin typeface="+mn-lt"/>
              </a:rPr>
              <a:t>xisting analyses for CTL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DD4A-DBB3-AF22-3079-14242CB4A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242424"/>
                </a:solidFill>
                <a:latin typeface="Aptos" panose="020B0004020202020204" pitchFamily="34" charset="0"/>
              </a:rPr>
              <a:t> </a:t>
            </a:r>
            <a:r>
              <a:rPr lang="en-SG" b="1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CTL model checking</a:t>
            </a:r>
            <a:r>
              <a:rPr lang="en-SG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: recursively labeling </a:t>
            </a:r>
            <a:r>
              <a:rPr lang="en-SG" dirty="0"/>
              <a:t>the states of a finite state machine with the CTL sub-formula. </a:t>
            </a:r>
            <a:endParaRPr lang="en-SG" i="0" dirty="0">
              <a:solidFill>
                <a:srgbClr val="242424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DA2BCA-67E2-F866-D179-2F8B6F95C5FA}"/>
              </a:ext>
            </a:extLst>
          </p:cNvPr>
          <p:cNvSpPr/>
          <p:nvPr/>
        </p:nvSpPr>
        <p:spPr>
          <a:xfrm>
            <a:off x="1748559" y="3709360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AF 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46C4C9-DE1D-7522-202E-DD6F5EE4FDAC}"/>
              </a:ext>
            </a:extLst>
          </p:cNvPr>
          <p:cNvSpPr/>
          <p:nvPr/>
        </p:nvSpPr>
        <p:spPr>
          <a:xfrm>
            <a:off x="1748559" y="4499905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AF 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06F6A0-80DF-ACCB-F952-D99AD09E6C6B}"/>
              </a:ext>
            </a:extLst>
          </p:cNvPr>
          <p:cNvSpPr/>
          <p:nvPr/>
        </p:nvSpPr>
        <p:spPr>
          <a:xfrm>
            <a:off x="1748558" y="5290450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AF 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C792D9-93E5-FA25-AD39-59162F0A635B}"/>
              </a:ext>
            </a:extLst>
          </p:cNvPr>
          <p:cNvSpPr/>
          <p:nvPr/>
        </p:nvSpPr>
        <p:spPr>
          <a:xfrm>
            <a:off x="468258" y="4499905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7FB1F-68AC-B7A3-FC43-7CCE21928163}"/>
              </a:ext>
            </a:extLst>
          </p:cNvPr>
          <p:cNvCxnSpPr>
            <a:stCxn id="7" idx="6"/>
            <a:endCxn id="4" idx="2"/>
          </p:cNvCxnSpPr>
          <p:nvPr/>
        </p:nvCxnSpPr>
        <p:spPr>
          <a:xfrm flipV="1">
            <a:off x="1451669" y="4037164"/>
            <a:ext cx="296890" cy="7905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DA6DE8-400D-BACD-CE13-4AB572D4F987}"/>
              </a:ext>
            </a:extLst>
          </p:cNvPr>
          <p:cNvCxnSpPr>
            <a:stCxn id="7" idx="6"/>
            <a:endCxn id="5" idx="2"/>
          </p:cNvCxnSpPr>
          <p:nvPr/>
        </p:nvCxnSpPr>
        <p:spPr>
          <a:xfrm>
            <a:off x="1451669" y="4827709"/>
            <a:ext cx="29689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0D7460-08C3-4591-7987-3E38F2370817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1451669" y="4827709"/>
            <a:ext cx="296889" cy="7905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51B485B-F01F-FCC7-7E60-86A80DFF6EBC}"/>
              </a:ext>
            </a:extLst>
          </p:cNvPr>
          <p:cNvSpPr/>
          <p:nvPr/>
        </p:nvSpPr>
        <p:spPr>
          <a:xfrm>
            <a:off x="2851045" y="4596277"/>
            <a:ext cx="463927" cy="462741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BC47D92-F019-7283-24F8-BFA6C2E1D29B}"/>
              </a:ext>
            </a:extLst>
          </p:cNvPr>
          <p:cNvSpPr/>
          <p:nvPr/>
        </p:nvSpPr>
        <p:spPr>
          <a:xfrm>
            <a:off x="4684059" y="3709360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AF p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302293-E7F7-A2CB-BB4F-3BC94FAD2055}"/>
              </a:ext>
            </a:extLst>
          </p:cNvPr>
          <p:cNvSpPr/>
          <p:nvPr/>
        </p:nvSpPr>
        <p:spPr>
          <a:xfrm>
            <a:off x="4684059" y="4499905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AF 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FB2D6C-8378-02D5-158A-40D8B1E7AA7B}"/>
              </a:ext>
            </a:extLst>
          </p:cNvPr>
          <p:cNvSpPr/>
          <p:nvPr/>
        </p:nvSpPr>
        <p:spPr>
          <a:xfrm>
            <a:off x="4684058" y="5290450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AF p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5624FF-D621-569E-ABB8-FA07391521B6}"/>
              </a:ext>
            </a:extLst>
          </p:cNvPr>
          <p:cNvSpPr/>
          <p:nvPr/>
        </p:nvSpPr>
        <p:spPr>
          <a:xfrm>
            <a:off x="3403758" y="4499905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AF p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FE6C4C-5461-3B1B-D650-4B91D956A8DB}"/>
              </a:ext>
            </a:extLst>
          </p:cNvPr>
          <p:cNvCxnSpPr>
            <a:stCxn id="43" idx="6"/>
            <a:endCxn id="40" idx="2"/>
          </p:cNvCxnSpPr>
          <p:nvPr/>
        </p:nvCxnSpPr>
        <p:spPr>
          <a:xfrm flipV="1">
            <a:off x="4387169" y="4037164"/>
            <a:ext cx="296890" cy="7905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DE32D25-BEEB-8646-41B2-B702D8A21256}"/>
              </a:ext>
            </a:extLst>
          </p:cNvPr>
          <p:cNvCxnSpPr>
            <a:stCxn id="43" idx="6"/>
            <a:endCxn id="41" idx="2"/>
          </p:cNvCxnSpPr>
          <p:nvPr/>
        </p:nvCxnSpPr>
        <p:spPr>
          <a:xfrm>
            <a:off x="4387169" y="4827709"/>
            <a:ext cx="29689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8605578-FD56-4961-3D00-FAFB4708926B}"/>
              </a:ext>
            </a:extLst>
          </p:cNvPr>
          <p:cNvCxnSpPr>
            <a:stCxn id="43" idx="6"/>
            <a:endCxn id="42" idx="2"/>
          </p:cNvCxnSpPr>
          <p:nvPr/>
        </p:nvCxnSpPr>
        <p:spPr>
          <a:xfrm>
            <a:off x="4387169" y="4827709"/>
            <a:ext cx="296889" cy="7905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F5ECF170-9794-EC08-0A3C-E11DE60C9EF3}"/>
              </a:ext>
            </a:extLst>
          </p:cNvPr>
          <p:cNvSpPr/>
          <p:nvPr/>
        </p:nvSpPr>
        <p:spPr>
          <a:xfrm>
            <a:off x="7654245" y="4499905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F70A941-727E-4FB3-A5C5-5852812517CD}"/>
              </a:ext>
            </a:extLst>
          </p:cNvPr>
          <p:cNvSpPr/>
          <p:nvPr/>
        </p:nvSpPr>
        <p:spPr>
          <a:xfrm>
            <a:off x="7654244" y="5290450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DBEB46-8B73-B5B5-4242-FE6721363F3E}"/>
              </a:ext>
            </a:extLst>
          </p:cNvPr>
          <p:cNvSpPr/>
          <p:nvPr/>
        </p:nvSpPr>
        <p:spPr>
          <a:xfrm>
            <a:off x="6373944" y="4499905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501D856-5FEE-8CCB-2928-699286D25F40}"/>
              </a:ext>
            </a:extLst>
          </p:cNvPr>
          <p:cNvCxnSpPr>
            <a:cxnSpLocks/>
            <a:stCxn id="57" idx="6"/>
          </p:cNvCxnSpPr>
          <p:nvPr/>
        </p:nvCxnSpPr>
        <p:spPr>
          <a:xfrm flipV="1">
            <a:off x="7357355" y="4037164"/>
            <a:ext cx="296890" cy="7905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4F0DEA9-03A1-1061-48E3-8F4A6F805F2D}"/>
              </a:ext>
            </a:extLst>
          </p:cNvPr>
          <p:cNvCxnSpPr>
            <a:stCxn id="57" idx="6"/>
            <a:endCxn id="55" idx="2"/>
          </p:cNvCxnSpPr>
          <p:nvPr/>
        </p:nvCxnSpPr>
        <p:spPr>
          <a:xfrm>
            <a:off x="7357355" y="4827709"/>
            <a:ext cx="29689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0808E2-59A0-5BAC-C98F-8D68DA862140}"/>
              </a:ext>
            </a:extLst>
          </p:cNvPr>
          <p:cNvCxnSpPr>
            <a:stCxn id="57" idx="6"/>
            <a:endCxn id="56" idx="2"/>
          </p:cNvCxnSpPr>
          <p:nvPr/>
        </p:nvCxnSpPr>
        <p:spPr>
          <a:xfrm>
            <a:off x="7357355" y="4827709"/>
            <a:ext cx="296889" cy="7905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>
            <a:extLst>
              <a:ext uri="{FF2B5EF4-FFF2-40B4-BE49-F238E27FC236}">
                <a16:creationId xmlns:a16="http://schemas.microsoft.com/office/drawing/2014/main" id="{C6F05799-3EEF-EFD7-D25B-7D0FEE9FB846}"/>
              </a:ext>
            </a:extLst>
          </p:cNvPr>
          <p:cNvSpPr/>
          <p:nvPr/>
        </p:nvSpPr>
        <p:spPr>
          <a:xfrm>
            <a:off x="8704972" y="4596277"/>
            <a:ext cx="463927" cy="462741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DBC8591-46AC-F9A4-296B-AB75ABBC01D5}"/>
              </a:ext>
            </a:extLst>
          </p:cNvPr>
          <p:cNvSpPr/>
          <p:nvPr/>
        </p:nvSpPr>
        <p:spPr>
          <a:xfrm>
            <a:off x="10580163" y="4499905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644936-C357-B495-184B-FE3EEA29DFD9}"/>
              </a:ext>
            </a:extLst>
          </p:cNvPr>
          <p:cNvSpPr/>
          <p:nvPr/>
        </p:nvSpPr>
        <p:spPr>
          <a:xfrm>
            <a:off x="10580162" y="5290450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01CC14-B15D-D311-1BEC-EBF8BCD14CE8}"/>
              </a:ext>
            </a:extLst>
          </p:cNvPr>
          <p:cNvCxnSpPr>
            <a:cxnSpLocks/>
          </p:cNvCxnSpPr>
          <p:nvPr/>
        </p:nvCxnSpPr>
        <p:spPr>
          <a:xfrm flipV="1">
            <a:off x="10283273" y="4037164"/>
            <a:ext cx="296890" cy="7905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6288208-714A-F78F-D6BF-CA6BDEF47225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10283273" y="4827709"/>
            <a:ext cx="29689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FF37CFC-5F24-FE06-CE68-EB265D84AD81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10283273" y="4827709"/>
            <a:ext cx="296889" cy="7905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E48F3B5-C2A8-B477-9135-64767A1A26B3}"/>
              </a:ext>
            </a:extLst>
          </p:cNvPr>
          <p:cNvCxnSpPr>
            <a:cxnSpLocks/>
          </p:cNvCxnSpPr>
          <p:nvPr/>
        </p:nvCxnSpPr>
        <p:spPr>
          <a:xfrm>
            <a:off x="6119825" y="3381556"/>
            <a:ext cx="0" cy="2950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F84B2F-E479-4CD8-31DB-8CF940DF9A52}"/>
              </a:ext>
            </a:extLst>
          </p:cNvPr>
          <p:cNvSpPr/>
          <p:nvPr/>
        </p:nvSpPr>
        <p:spPr>
          <a:xfrm>
            <a:off x="7654243" y="3709360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EF 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BB41AE-0D87-1129-44D7-E4EE226CFB7A}"/>
              </a:ext>
            </a:extLst>
          </p:cNvPr>
          <p:cNvSpPr/>
          <p:nvPr/>
        </p:nvSpPr>
        <p:spPr>
          <a:xfrm>
            <a:off x="9283512" y="4499843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EF 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50D8E4-463B-F712-8936-1FE89CAFC0B0}"/>
              </a:ext>
            </a:extLst>
          </p:cNvPr>
          <p:cNvSpPr/>
          <p:nvPr/>
        </p:nvSpPr>
        <p:spPr>
          <a:xfrm>
            <a:off x="10580161" y="3673490"/>
            <a:ext cx="983411" cy="6556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EF p</a:t>
            </a:r>
          </a:p>
        </p:txBody>
      </p:sp>
    </p:spTree>
    <p:extLst>
      <p:ext uri="{BB962C8B-B14F-4D97-AF65-F5344CB8AC3E}">
        <p14:creationId xmlns:p14="http://schemas.microsoft.com/office/powerpoint/2010/main" val="86290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1" grpId="0" animBg="1"/>
      <p:bldP spid="63" grpId="0" animBg="1"/>
      <p:bldP spid="6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6445-183C-F671-81AF-76430C1F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000"/>
            <a:ext cx="10515600" cy="5795963"/>
          </a:xfrm>
        </p:spPr>
        <p:txBody>
          <a:bodyPr/>
          <a:lstStyle/>
          <a:p>
            <a:r>
              <a:rPr lang="en-SG" dirty="0">
                <a:solidFill>
                  <a:srgbClr val="C678DD"/>
                </a:solidFill>
                <a:effectLst/>
              </a:rPr>
              <a:t>char</a:t>
            </a:r>
            <a:r>
              <a:rPr lang="en-SG" dirty="0">
                <a:effectLst/>
              </a:rPr>
              <a:t>* </a:t>
            </a:r>
            <a:r>
              <a:rPr lang="en-SG" dirty="0">
                <a:solidFill>
                  <a:srgbClr val="61AEEE"/>
                </a:solidFill>
                <a:effectLst/>
              </a:rPr>
              <a:t>strcpy</a:t>
            </a:r>
            <a:r>
              <a:rPr lang="en-SG" dirty="0">
                <a:effectLst/>
              </a:rPr>
              <a:t>(</a:t>
            </a:r>
            <a:r>
              <a:rPr lang="en-SG" dirty="0">
                <a:solidFill>
                  <a:srgbClr val="C678DD"/>
                </a:solidFill>
                <a:effectLst/>
              </a:rPr>
              <a:t>char</a:t>
            </a:r>
            <a:r>
              <a:rPr lang="en-SG" dirty="0">
                <a:effectLst/>
              </a:rPr>
              <a:t>* destination, </a:t>
            </a:r>
            <a:r>
              <a:rPr lang="en-SG" dirty="0">
                <a:solidFill>
                  <a:srgbClr val="C678DD"/>
                </a:solidFill>
                <a:effectLst/>
              </a:rPr>
              <a:t>const</a:t>
            </a:r>
            <a:r>
              <a:rPr lang="en-SG" dirty="0">
                <a:effectLst/>
              </a:rPr>
              <a:t> </a:t>
            </a:r>
            <a:r>
              <a:rPr lang="en-SG" dirty="0">
                <a:solidFill>
                  <a:srgbClr val="C678DD"/>
                </a:solidFill>
                <a:effectLst/>
              </a:rPr>
              <a:t>char</a:t>
            </a:r>
            <a:r>
              <a:rPr lang="en-SG" dirty="0">
                <a:effectLst/>
              </a:rPr>
              <a:t>* source)</a:t>
            </a:r>
            <a:r>
              <a:rPr lang="en-SG" dirty="0"/>
              <a:t>;</a:t>
            </a:r>
            <a:r>
              <a:rPr lang="zh-CN" altLang="en-US" dirty="0"/>
              <a:t> </a:t>
            </a:r>
            <a:endParaRPr lang="en-SG" altLang="zh-CN" dirty="0"/>
          </a:p>
          <a:p>
            <a:endParaRPr lang="en-SG" dirty="0"/>
          </a:p>
          <a:p>
            <a:pPr marL="0" indent="0">
              <a:buNone/>
            </a:pPr>
            <a:r>
              <a:rPr lang="en-SG" sz="2400" b="1" i="0" u="none" strike="noStrike" dirty="0">
                <a:effectLst/>
                <a:latin typeface="euclid_circular_a"/>
              </a:rPr>
              <a:t>Note:</a:t>
            </a:r>
            <a:r>
              <a:rPr lang="en-SG" sz="2400" b="0" i="0" u="none" strike="noStrike" dirty="0">
                <a:effectLst/>
                <a:latin typeface="euclid_circular_a"/>
              </a:rPr>
              <a:t> When you use </a:t>
            </a:r>
            <a:r>
              <a:rPr lang="en-SG" sz="2400" dirty="0"/>
              <a:t>strcpy()</a:t>
            </a:r>
            <a:r>
              <a:rPr lang="en-SG" sz="2400" b="0" i="0" u="none" strike="noStrike" dirty="0">
                <a:effectLst/>
                <a:latin typeface="euclid_circular_a"/>
              </a:rPr>
              <a:t>, the size of the destination string should be large enough to store the copied string. Otherwise, it may result in </a:t>
            </a:r>
            <a:r>
              <a:rPr lang="en-SG" sz="2400" b="1" i="0" u="none" strike="noStrike" dirty="0">
                <a:effectLst/>
                <a:latin typeface="euclid_circular_a"/>
              </a:rPr>
              <a:t>undefined behavior</a:t>
            </a:r>
            <a:r>
              <a:rPr lang="en-SG" sz="2400" b="0" i="0" u="none" strike="noStrike" dirty="0">
                <a:effectLst/>
                <a:latin typeface="euclid_circular_a"/>
              </a:rPr>
              <a:t>.</a:t>
            </a:r>
          </a:p>
          <a:p>
            <a:pPr marL="0" indent="0">
              <a:buNone/>
            </a:pPr>
            <a:endParaRPr lang="en-SG" sz="2400" dirty="0">
              <a:latin typeface="euclid_circular_a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944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A92E-4E95-F7B6-24ED-8B30BA82A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76200"/>
            <a:ext cx="6350000" cy="3632200"/>
          </a:xfrm>
          <a:ln w="19050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User inputs: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F = Fact generation schema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R = Specific reasoning rules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T = Temporal properties Queries upon R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E.g., F (R), G (R), AF (R), R1 U R2, AGEF (R) ….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F51D30-1235-252B-D91B-0E777D2C0922}"/>
              </a:ext>
            </a:extLst>
          </p:cNvPr>
          <p:cNvSpPr txBox="1">
            <a:spLocks/>
          </p:cNvSpPr>
          <p:nvPr/>
        </p:nvSpPr>
        <p:spPr>
          <a:xfrm>
            <a:off x="6585226" y="76200"/>
            <a:ext cx="5430961" cy="3632200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If T failed to hold: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/>
              <a:t>Use symbolic execution for Datalog to insert/delete facts to make T hold.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1. Translating to meta-program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2. Generate symbolic formulae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3. Constraints generation use delta-debugging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148B1-D7D0-CE6A-D99B-4B490E3F9E62}"/>
              </a:ext>
            </a:extLst>
          </p:cNvPr>
          <p:cNvSpPr txBox="1"/>
          <p:nvPr/>
        </p:nvSpPr>
        <p:spPr>
          <a:xfrm>
            <a:off x="5720301" y="76200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Yahui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7E0B5-B8B8-D861-A8AE-8E33FF3DC5AC}"/>
              </a:ext>
            </a:extLst>
          </p:cNvPr>
          <p:cNvSpPr txBox="1"/>
          <p:nvPr/>
        </p:nvSpPr>
        <p:spPr>
          <a:xfrm>
            <a:off x="11213322" y="76200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Liu Yu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3902EB-1162-4167-D449-B5304AA2265E}"/>
              </a:ext>
            </a:extLst>
          </p:cNvPr>
          <p:cNvSpPr txBox="1">
            <a:spLocks/>
          </p:cNvSpPr>
          <p:nvPr/>
        </p:nvSpPr>
        <p:spPr>
          <a:xfrm>
            <a:off x="76199" y="3763066"/>
            <a:ext cx="11939987" cy="3028674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/>
              <a:t>Current TODO: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Find bug types (also benchmark) which can be encoded as R and T. 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Fixe the current constraint generation process to support negations. (delta-debugging?) 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Engineer: generate runnable .dl files from the user input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/>
              <a:t>Supporting difference statement patterns, type check, libraries, etc. </a:t>
            </a:r>
          </a:p>
        </p:txBody>
      </p:sp>
    </p:spTree>
    <p:extLst>
      <p:ext uri="{BB962C8B-B14F-4D97-AF65-F5344CB8AC3E}">
        <p14:creationId xmlns:p14="http://schemas.microsoft.com/office/powerpoint/2010/main" val="3291824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66CA-5236-F46C-032C-024F78CF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altLang="zh-CN" b="1" dirty="0"/>
              <a:t>ummary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5BFB-2AAD-B6FA-1306-44AA3EB2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4"/>
            <a:ext cx="11353800" cy="50831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</a:t>
            </a:r>
            <a:r>
              <a:rPr lang="en-US" altLang="zh-CN" sz="2400" dirty="0"/>
              <a:t>ollow</a:t>
            </a:r>
            <a:r>
              <a:rPr lang="zh-CN" altLang="en-US" sz="2400" dirty="0"/>
              <a:t> </a:t>
            </a:r>
            <a:r>
              <a:rPr lang="en-US" altLang="zh-CN" sz="2400" dirty="0"/>
              <a:t>up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Datalog-based</a:t>
            </a:r>
            <a:r>
              <a:rPr lang="zh-CN" altLang="en-US" sz="2400" dirty="0"/>
              <a:t> </a:t>
            </a:r>
            <a:r>
              <a:rPr lang="en-US" altLang="zh-CN" sz="2400" dirty="0"/>
              <a:t>repair,</a:t>
            </a:r>
            <a:r>
              <a:rPr lang="zh-CN" altLang="en-US" sz="2400" dirty="0"/>
              <a:t> </a:t>
            </a:r>
            <a:r>
              <a:rPr lang="en-US" altLang="zh-CN" sz="2400" dirty="0"/>
              <a:t>Liu</a:t>
            </a:r>
            <a:r>
              <a:rPr lang="zh-CN" altLang="en-US" sz="2400" dirty="0"/>
              <a:t> </a:t>
            </a:r>
            <a:r>
              <a:rPr lang="en-US" altLang="zh-CN" sz="2400" dirty="0"/>
              <a:t>Yu,</a:t>
            </a:r>
            <a:r>
              <a:rPr lang="zh-CN" altLang="en-US" sz="2400" dirty="0"/>
              <a:t> </a:t>
            </a:r>
            <a:r>
              <a:rPr lang="en-US" altLang="zh-CN" sz="2400" dirty="0"/>
              <a:t>Sergey.</a:t>
            </a:r>
            <a:r>
              <a:rPr lang="zh-CN" altLang="en-US" sz="2400" dirty="0"/>
              <a:t> </a:t>
            </a:r>
            <a:endParaRPr lang="en-SG" altLang="zh-C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C</a:t>
            </a:r>
            <a:r>
              <a:rPr lang="en-US" altLang="zh-CN" sz="2400" dirty="0"/>
              <a:t>urrently: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NPE</a:t>
            </a:r>
            <a:r>
              <a:rPr lang="zh-CN" altLang="en-US" sz="2400" dirty="0"/>
              <a:t> </a:t>
            </a:r>
            <a:r>
              <a:rPr lang="en-US" altLang="zh-CN" sz="2400" dirty="0"/>
              <a:t>(in</a:t>
            </a:r>
            <a:r>
              <a:rPr lang="zh-CN" altLang="en-US" sz="2400" dirty="0"/>
              <a:t> </a:t>
            </a:r>
            <a:r>
              <a:rPr lang="en-US" altLang="zh-CN" sz="2400" dirty="0"/>
              <a:t>Java)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leak</a:t>
            </a:r>
            <a:r>
              <a:rPr lang="zh-CN" altLang="en-US" sz="2400" dirty="0"/>
              <a:t> </a:t>
            </a:r>
            <a:r>
              <a:rPr lang="en-US" altLang="zh-CN" sz="2400" dirty="0"/>
              <a:t>(In</a:t>
            </a:r>
            <a:r>
              <a:rPr lang="zh-CN" altLang="en-US" sz="2400" dirty="0"/>
              <a:t> </a:t>
            </a:r>
            <a:r>
              <a:rPr lang="en-US" altLang="zh-CN" sz="2400" dirty="0"/>
              <a:t>python),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negation</a:t>
            </a:r>
            <a:r>
              <a:rPr lang="zh-CN" altLang="en-US" sz="2400" dirty="0"/>
              <a:t> </a:t>
            </a:r>
            <a:r>
              <a:rPr lang="en-US" altLang="zh-CN" sz="2400" dirty="0"/>
              <a:t>free.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SG" altLang="zh-CN" sz="2400" dirty="0"/>
              <a:t>F</a:t>
            </a:r>
            <a:r>
              <a:rPr lang="en-US" altLang="zh-CN" sz="2400" dirty="0"/>
              <a:t>inal</a:t>
            </a:r>
            <a:r>
              <a:rPr lang="zh-CN" altLang="en-US" sz="2400" dirty="0"/>
              <a:t> </a:t>
            </a:r>
            <a:r>
              <a:rPr lang="en-US" altLang="zh-CN" sz="2400" dirty="0"/>
              <a:t>Goal:</a:t>
            </a:r>
            <a:r>
              <a:rPr lang="zh-CN" altLang="en-US" sz="2400" dirty="0"/>
              <a:t> </a:t>
            </a:r>
            <a:r>
              <a:rPr lang="en-US" altLang="zh-CN" sz="2400" dirty="0"/>
              <a:t>targeting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CTL</a:t>
            </a:r>
            <a:r>
              <a:rPr lang="zh-CN" altLang="en-US" sz="2400" dirty="0"/>
              <a:t> </a:t>
            </a:r>
            <a:r>
              <a:rPr lang="en-US" altLang="zh-CN" sz="2400" dirty="0"/>
              <a:t>bugs,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described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stratified</a:t>
            </a:r>
            <a:r>
              <a:rPr lang="zh-CN" altLang="en-US" sz="2400" dirty="0"/>
              <a:t> </a:t>
            </a:r>
            <a:r>
              <a:rPr lang="en-US" altLang="zh-CN" sz="2400" dirty="0"/>
              <a:t>negation,</a:t>
            </a:r>
            <a:r>
              <a:rPr lang="zh-CN" altLang="en-US" sz="2400" dirty="0"/>
              <a:t> </a:t>
            </a:r>
            <a:r>
              <a:rPr lang="en-US" altLang="zh-CN" sz="2400" dirty="0"/>
              <a:t>targeting</a:t>
            </a:r>
            <a:r>
              <a:rPr lang="zh-CN" altLang="en-US" sz="2400" dirty="0"/>
              <a:t> </a:t>
            </a:r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bugs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bugs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described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properties.</a:t>
            </a:r>
            <a:r>
              <a:rPr lang="zh-CN" altLang="en-US" sz="2400" dirty="0"/>
              <a:t> </a:t>
            </a:r>
            <a:endParaRPr lang="en-SG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Difficulties/novelty:</a:t>
            </a:r>
            <a:r>
              <a:rPr lang="zh-CN" altLang="en-US" sz="2400" dirty="0"/>
              <a:t> </a:t>
            </a:r>
            <a:r>
              <a:rPr lang="en-US" altLang="zh-CN" sz="2400" dirty="0"/>
              <a:t>constraint</a:t>
            </a:r>
            <a:r>
              <a:rPr lang="zh-CN" altLang="en-US" sz="2400" dirty="0"/>
              <a:t> </a:t>
            </a:r>
            <a:r>
              <a:rPr lang="en-US" altLang="zh-CN" sz="2400" dirty="0"/>
              <a:t>generating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negation,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facts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precise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lightweight</a:t>
            </a:r>
            <a:r>
              <a:rPr lang="zh-CN" altLang="en-US" sz="2400" dirty="0"/>
              <a:t> </a:t>
            </a:r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analysis.</a:t>
            </a:r>
            <a:r>
              <a:rPr lang="zh-CN" altLang="en-US" sz="2400" dirty="0"/>
              <a:t> </a:t>
            </a:r>
            <a:endParaRPr lang="en-SG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Possible</a:t>
            </a:r>
            <a:r>
              <a:rPr lang="zh-CN" altLang="en-US" sz="2400" dirty="0"/>
              <a:t> </a:t>
            </a:r>
            <a:r>
              <a:rPr lang="en-US" altLang="zh-CN" sz="2400" dirty="0"/>
              <a:t>App:</a:t>
            </a:r>
            <a:r>
              <a:rPr lang="zh-CN" altLang="en-US" sz="2400" dirty="0"/>
              <a:t> </a:t>
            </a:r>
            <a:r>
              <a:rPr lang="en-US" altLang="zh-CN" sz="2400" dirty="0"/>
              <a:t>user-after-free,</a:t>
            </a:r>
            <a:r>
              <a:rPr lang="zh-CN" altLang="en-US" sz="2400" dirty="0"/>
              <a:t> </a:t>
            </a:r>
            <a:r>
              <a:rPr lang="en-US" altLang="zh-CN" sz="2400" dirty="0"/>
              <a:t>memory</a:t>
            </a:r>
            <a:r>
              <a:rPr lang="zh-CN" altLang="en-US" sz="2400" dirty="0"/>
              <a:t> </a:t>
            </a:r>
            <a:r>
              <a:rPr lang="en-US" altLang="zh-CN" sz="2400" dirty="0"/>
              <a:t>leak,</a:t>
            </a:r>
            <a:r>
              <a:rPr lang="zh-CN" altLang="en-US" sz="2400" dirty="0"/>
              <a:t> </a:t>
            </a:r>
            <a:r>
              <a:rPr lang="en-US" altLang="zh-CN" sz="2400" dirty="0"/>
              <a:t>buffer</a:t>
            </a:r>
            <a:r>
              <a:rPr lang="zh-CN" altLang="en-US" sz="2400" dirty="0"/>
              <a:t> </a:t>
            </a:r>
            <a:r>
              <a:rPr lang="en-US" altLang="zh-CN" sz="2400" dirty="0"/>
              <a:t>overflow,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race,</a:t>
            </a:r>
            <a:r>
              <a:rPr lang="zh-CN" altLang="en-US" sz="2400" dirty="0"/>
              <a:t> </a:t>
            </a:r>
            <a:r>
              <a:rPr lang="en-US" altLang="zh-CN" sz="2400" dirty="0"/>
              <a:t>protocol</a:t>
            </a:r>
            <a:r>
              <a:rPr lang="zh-CN" altLang="en-US" sz="2400" dirty="0"/>
              <a:t> </a:t>
            </a:r>
            <a:r>
              <a:rPr lang="en-US" altLang="zh-CN" sz="2400" dirty="0"/>
              <a:t>propositions.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Next</a:t>
            </a:r>
            <a:r>
              <a:rPr lang="zh-CN" altLang="en-US" sz="2400" dirty="0"/>
              <a:t> </a:t>
            </a:r>
            <a:r>
              <a:rPr lang="en-US" altLang="zh-CN" sz="2400" dirty="0"/>
              <a:t>step:</a:t>
            </a:r>
            <a:r>
              <a:rPr lang="zh-CN" altLang="en-US" sz="2400" dirty="0"/>
              <a:t> </a:t>
            </a:r>
            <a:r>
              <a:rPr lang="en-US" altLang="zh-CN" sz="2400" dirty="0"/>
              <a:t>user-defined</a:t>
            </a:r>
            <a:r>
              <a:rPr lang="zh-CN" altLang="en-US" sz="2400" dirty="0"/>
              <a:t> </a:t>
            </a:r>
            <a:r>
              <a:rPr lang="en-US" altLang="zh-CN" sz="2400" dirty="0"/>
              <a:t>fact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  <a:r>
              <a:rPr lang="zh-CN" altLang="en-US" sz="2400" dirty="0"/>
              <a:t> </a:t>
            </a:r>
            <a:r>
              <a:rPr lang="en-US" altLang="zh-CN" sz="2400" dirty="0"/>
              <a:t>schema,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detecting</a:t>
            </a:r>
            <a:r>
              <a:rPr lang="zh-CN" altLang="en-US" sz="2400" dirty="0"/>
              <a:t> </a:t>
            </a:r>
            <a:r>
              <a:rPr lang="en-US" altLang="zh-CN" sz="2400" dirty="0"/>
              <a:t>bugs.</a:t>
            </a:r>
            <a:r>
              <a:rPr lang="zh-CN" altLang="en-US" sz="2400" dirty="0"/>
              <a:t>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0627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984B-316B-1DC0-9885-09E1D4E0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rgbClr val="242424"/>
                </a:solidFill>
                <a:latin typeface="+mn-lt"/>
              </a:rPr>
              <a:t>E</a:t>
            </a:r>
            <a:r>
              <a:rPr lang="en-SG" b="1" i="0" dirty="0">
                <a:solidFill>
                  <a:srgbClr val="242424"/>
                </a:solidFill>
                <a:effectLst/>
                <a:latin typeface="+mn-lt"/>
              </a:rPr>
              <a:t>xisting analyses for CTL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DD4A-DBB3-AF22-3079-14242CB4A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242424"/>
                </a:solidFill>
                <a:latin typeface="Aptos" panose="020B0004020202020204" pitchFamily="34" charset="0"/>
              </a:rPr>
              <a:t> </a:t>
            </a:r>
            <a:r>
              <a:rPr lang="en-SG" b="1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CTL model checking</a:t>
            </a:r>
            <a:r>
              <a:rPr lang="en-SG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: recursively labeling </a:t>
            </a:r>
            <a:r>
              <a:rPr lang="en-SG" dirty="0"/>
              <a:t>the states of a finite state machine with the CTL sub-formula. </a:t>
            </a:r>
          </a:p>
          <a:p>
            <a:pPr algn="l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SG" altLang="zh-CN" b="1" dirty="0">
                <a:solidFill>
                  <a:srgbClr val="242424"/>
                </a:solidFill>
                <a:latin typeface="Aptos" panose="020B0004020202020204" pitchFamily="34" charset="0"/>
              </a:rPr>
              <a:t>A</a:t>
            </a:r>
            <a:r>
              <a:rPr lang="en-SG" b="1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bstract interpretation: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116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984B-316B-1DC0-9885-09E1D4E0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2275"/>
            <a:ext cx="10515600" cy="1325563"/>
          </a:xfrm>
        </p:spPr>
        <p:txBody>
          <a:bodyPr>
            <a:normAutofit/>
          </a:bodyPr>
          <a:lstStyle/>
          <a:p>
            <a:r>
              <a:rPr lang="en-SG" altLang="zh-CN" sz="3600" b="1" i="1" dirty="0">
                <a:solidFill>
                  <a:srgbClr val="242424"/>
                </a:solidFill>
                <a:latin typeface="+mn-lt"/>
              </a:rPr>
              <a:t>Abstract Interpretation of CTL Properties [SAS2019]</a:t>
            </a:r>
            <a:endParaRPr lang="en-US" sz="36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DD4A-DBB3-AF22-3079-14242CB4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17" y="1102429"/>
            <a:ext cx="10953391" cy="1169471"/>
          </a:xfrm>
        </p:spPr>
        <p:txBody>
          <a:bodyPr>
            <a:noAutofit/>
          </a:bodyPr>
          <a:lstStyle/>
          <a:p>
            <a:pPr algn="l" fontAlgn="base">
              <a:lnSpc>
                <a:spcPct val="100000"/>
              </a:lnSpc>
              <a:buFont typeface="Wingdings" pitchFamily="2" charset="2"/>
              <a:buChar char="ü"/>
            </a:pPr>
            <a:r>
              <a:rPr lang="en-SG" dirty="0"/>
              <a:t> backwards reasoning, to infer precondition and </a:t>
            </a:r>
          </a:p>
          <a:p>
            <a:pPr algn="l" fontAlgn="base">
              <a:lnSpc>
                <a:spcPct val="100000"/>
              </a:lnSpc>
              <a:buFont typeface="Wingdings" pitchFamily="2" charset="2"/>
              <a:buChar char="ü"/>
            </a:pPr>
            <a:r>
              <a:rPr lang="en-SG" dirty="0"/>
              <a:t> handle A/E quantifiers via approximations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DF85A-936F-7CA3-7071-8F8D5DCA8596}"/>
              </a:ext>
            </a:extLst>
          </p:cNvPr>
          <p:cNvSpPr txBox="1"/>
          <p:nvPr/>
        </p:nvSpPr>
        <p:spPr>
          <a:xfrm>
            <a:off x="364465" y="293110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AF(y=1)</a:t>
            </a:r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2F7EC5-037A-615B-6B8C-FC29311247B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45495" y="4376768"/>
            <a:ext cx="25825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1B02A9-8B72-1271-BAC9-AC63441197C5}"/>
              </a:ext>
            </a:extLst>
          </p:cNvPr>
          <p:cNvSpPr txBox="1"/>
          <p:nvPr/>
        </p:nvSpPr>
        <p:spPr>
          <a:xfrm>
            <a:off x="4719537" y="7683053"/>
            <a:ext cx="3510063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Over approximation when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it’s universal quantifiers  </a:t>
            </a:r>
          </a:p>
        </p:txBody>
      </p:sp>
      <p:pic>
        <p:nvPicPr>
          <p:cNvPr id="12" name="Picture 11" descr="A screenshot of a diagram&#10;&#10;Description automatically generated">
            <a:extLst>
              <a:ext uri="{FF2B5EF4-FFF2-40B4-BE49-F238E27FC236}">
                <a16:creationId xmlns:a16="http://schemas.microsoft.com/office/drawing/2014/main" id="{827FC19C-CAFE-F414-697A-CE1A9D2C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47" y="2663203"/>
            <a:ext cx="2470942" cy="3427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B4C76-EFE9-F1FE-10B6-283B993BCBC7}"/>
              </a:ext>
            </a:extLst>
          </p:cNvPr>
          <p:cNvSpPr txBox="1"/>
          <p:nvPr/>
        </p:nvSpPr>
        <p:spPr>
          <a:xfrm>
            <a:off x="1250954" y="6481635"/>
            <a:ext cx="1010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Examples modified from the talk “</a:t>
            </a:r>
            <a:r>
              <a:rPr lang="en-SG" b="1" dirty="0">
                <a:solidFill>
                  <a:schemeClr val="bg1">
                    <a:lumMod val="50000"/>
                  </a:schemeClr>
                </a:solidFill>
              </a:rPr>
              <a:t>SAS2018 - Abstract Interpretation of CTL Properties (by Peter Müller)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C75B8-4BC5-53D6-5A5D-C57B33236815}"/>
              </a:ext>
            </a:extLst>
          </p:cNvPr>
          <p:cNvCxnSpPr/>
          <p:nvPr/>
        </p:nvCxnSpPr>
        <p:spPr>
          <a:xfrm>
            <a:off x="0" y="64816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A8A52A0-C5FA-23D9-42B7-9E2FB3F6D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231" y="2663203"/>
            <a:ext cx="2458069" cy="34092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B50194-8437-5D18-B212-313B8A4C963D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5974689" y="4367841"/>
            <a:ext cx="861542" cy="8927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diagram of a diagram&#10;&#10;Description automatically generated">
            <a:extLst>
              <a:ext uri="{FF2B5EF4-FFF2-40B4-BE49-F238E27FC236}">
                <a16:creationId xmlns:a16="http://schemas.microsoft.com/office/drawing/2014/main" id="{E627D1CC-BEF1-B92B-3F44-C03AF0A63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450" y="3666975"/>
            <a:ext cx="2375663" cy="140173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27C8AE-2A2E-E0D7-1EC3-686D0578DC5F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9294300" y="4367841"/>
            <a:ext cx="45515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60541A-FA58-89DD-BEAF-039059A8F8C1}"/>
              </a:ext>
            </a:extLst>
          </p:cNvPr>
          <p:cNvSpPr txBox="1"/>
          <p:nvPr/>
        </p:nvSpPr>
        <p:spPr>
          <a:xfrm>
            <a:off x="5949341" y="3866357"/>
            <a:ext cx="912237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Over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rgbClr val="202124"/>
                </a:solidFill>
                <a:latin typeface="Google Sans"/>
              </a:rPr>
              <a:t>A</a:t>
            </a:r>
            <a:r>
              <a:rPr lang="en-SG" b="0" i="0" dirty="0">
                <a:solidFill>
                  <a:srgbClr val="202124"/>
                </a:solidFill>
                <a:effectLst/>
                <a:latin typeface="Google Sans"/>
              </a:rPr>
              <a:t>pprox</a:t>
            </a:r>
            <a:r>
              <a:rPr lang="en-US" dirty="0"/>
              <a:t>.</a:t>
            </a:r>
          </a:p>
        </p:txBody>
      </p:sp>
      <p:pic>
        <p:nvPicPr>
          <p:cNvPr id="39" name="Picture 3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F3B433E-E9C9-55EC-9FEC-A668F2B42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83" y="3500401"/>
            <a:ext cx="3084365" cy="200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4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CDF85A-936F-7CA3-7071-8F8D5DCA8596}"/>
              </a:ext>
            </a:extLst>
          </p:cNvPr>
          <p:cNvSpPr txBox="1"/>
          <p:nvPr/>
        </p:nvSpPr>
        <p:spPr>
          <a:xfrm>
            <a:off x="364465" y="293110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EF(y=1)</a:t>
            </a:r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2F7EC5-037A-615B-6B8C-FC29311247B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45495" y="4376768"/>
            <a:ext cx="25825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1B02A9-8B72-1271-BAC9-AC63441197C5}"/>
              </a:ext>
            </a:extLst>
          </p:cNvPr>
          <p:cNvSpPr txBox="1"/>
          <p:nvPr/>
        </p:nvSpPr>
        <p:spPr>
          <a:xfrm>
            <a:off x="4719537" y="7683053"/>
            <a:ext cx="3510063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Over approximation when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it’s universal quantifiers  </a:t>
            </a:r>
          </a:p>
        </p:txBody>
      </p:sp>
      <p:pic>
        <p:nvPicPr>
          <p:cNvPr id="12" name="Picture 11" descr="A screenshot of a diagram&#10;&#10;Description automatically generated">
            <a:extLst>
              <a:ext uri="{FF2B5EF4-FFF2-40B4-BE49-F238E27FC236}">
                <a16:creationId xmlns:a16="http://schemas.microsoft.com/office/drawing/2014/main" id="{827FC19C-CAFE-F414-697A-CE1A9D2C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47" y="2663203"/>
            <a:ext cx="2470942" cy="3427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B4C76-EFE9-F1FE-10B6-283B993BCBC7}"/>
              </a:ext>
            </a:extLst>
          </p:cNvPr>
          <p:cNvSpPr txBox="1"/>
          <p:nvPr/>
        </p:nvSpPr>
        <p:spPr>
          <a:xfrm>
            <a:off x="1250954" y="6481635"/>
            <a:ext cx="100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Examples modified from the talk “</a:t>
            </a:r>
            <a:r>
              <a:rPr lang="en-SG" b="1" dirty="0">
                <a:solidFill>
                  <a:schemeClr val="bg1">
                    <a:lumMod val="50000"/>
                  </a:schemeClr>
                </a:solidFill>
              </a:rPr>
              <a:t>SAS2018 - Abstract Interpretation of CTL Properties (by Peter Müller)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C75B8-4BC5-53D6-5A5D-C57B33236815}"/>
              </a:ext>
            </a:extLst>
          </p:cNvPr>
          <p:cNvCxnSpPr/>
          <p:nvPr/>
        </p:nvCxnSpPr>
        <p:spPr>
          <a:xfrm>
            <a:off x="0" y="64816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A8A52A0-C5FA-23D9-42B7-9E2FB3F6D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231" y="2663203"/>
            <a:ext cx="2458069" cy="34092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B50194-8437-5D18-B212-313B8A4C963D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5974689" y="4367841"/>
            <a:ext cx="861542" cy="8927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diagram of a diagram&#10;&#10;Description automatically generated">
            <a:extLst>
              <a:ext uri="{FF2B5EF4-FFF2-40B4-BE49-F238E27FC236}">
                <a16:creationId xmlns:a16="http://schemas.microsoft.com/office/drawing/2014/main" id="{E627D1CC-BEF1-B92B-3F44-C03AF0A63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450" y="3666975"/>
            <a:ext cx="2375663" cy="140173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27C8AE-2A2E-E0D7-1EC3-686D0578DC5F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9294300" y="4367841"/>
            <a:ext cx="45515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827A56B-700D-2908-8BEA-AE75EC3B6F1C}"/>
              </a:ext>
            </a:extLst>
          </p:cNvPr>
          <p:cNvSpPr/>
          <p:nvPr/>
        </p:nvSpPr>
        <p:spPr>
          <a:xfrm>
            <a:off x="7736109" y="2931106"/>
            <a:ext cx="754743" cy="1894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05895-9716-79C6-1330-959777B32CA6}"/>
              </a:ext>
            </a:extLst>
          </p:cNvPr>
          <p:cNvSpPr txBox="1"/>
          <p:nvPr/>
        </p:nvSpPr>
        <p:spPr>
          <a:xfrm>
            <a:off x="7762312" y="2826658"/>
            <a:ext cx="670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false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B0B448-84EF-1307-956E-8FE661760166}"/>
              </a:ext>
            </a:extLst>
          </p:cNvPr>
          <p:cNvSpPr/>
          <p:nvPr/>
        </p:nvSpPr>
        <p:spPr>
          <a:xfrm>
            <a:off x="7687893" y="4887488"/>
            <a:ext cx="754743" cy="1894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40E193-A3A5-BBC2-89FB-D05E40C8D84B}"/>
              </a:ext>
            </a:extLst>
          </p:cNvPr>
          <p:cNvSpPr txBox="1"/>
          <p:nvPr/>
        </p:nvSpPr>
        <p:spPr>
          <a:xfrm>
            <a:off x="7772153" y="4782165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 &lt;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708A2-FB18-30BD-1B84-6F5ABF8E83BC}"/>
              </a:ext>
            </a:extLst>
          </p:cNvPr>
          <p:cNvSpPr txBox="1"/>
          <p:nvPr/>
        </p:nvSpPr>
        <p:spPr>
          <a:xfrm>
            <a:off x="5949341" y="3866357"/>
            <a:ext cx="912237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Under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rgbClr val="202124"/>
                </a:solidFill>
                <a:latin typeface="Google Sans"/>
              </a:rPr>
              <a:t>A</a:t>
            </a:r>
            <a:r>
              <a:rPr lang="en-SG" b="0" i="0" dirty="0">
                <a:solidFill>
                  <a:srgbClr val="202124"/>
                </a:solidFill>
                <a:effectLst/>
                <a:latin typeface="Google Sans"/>
              </a:rPr>
              <a:t>pprox</a:t>
            </a:r>
            <a:r>
              <a:rPr lang="en-US" dirty="0"/>
              <a:t>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C9B87AA-3BB2-A253-4D6F-E2F9D74E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2275"/>
            <a:ext cx="10515600" cy="1325563"/>
          </a:xfrm>
        </p:spPr>
        <p:txBody>
          <a:bodyPr>
            <a:normAutofit/>
          </a:bodyPr>
          <a:lstStyle/>
          <a:p>
            <a:r>
              <a:rPr lang="en-SG" altLang="zh-CN" sz="3600" b="1" i="1" dirty="0">
                <a:solidFill>
                  <a:srgbClr val="242424"/>
                </a:solidFill>
                <a:latin typeface="+mn-lt"/>
              </a:rPr>
              <a:t>Abstract Interpretation of CTL Properties [SAS2019]</a:t>
            </a:r>
            <a:endParaRPr lang="en-US" sz="3600" b="1" i="1" dirty="0">
              <a:latin typeface="+mn-lt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2D20129-8873-31A3-EEB4-01AAE363A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17" y="1102429"/>
            <a:ext cx="10953391" cy="1291778"/>
          </a:xfrm>
        </p:spPr>
        <p:txBody>
          <a:bodyPr>
            <a:noAutofit/>
          </a:bodyPr>
          <a:lstStyle/>
          <a:p>
            <a:pPr algn="l" fontAlgn="base">
              <a:lnSpc>
                <a:spcPct val="100000"/>
              </a:lnSpc>
              <a:buFont typeface="Wingdings" pitchFamily="2" charset="2"/>
              <a:buChar char="ü"/>
            </a:pPr>
            <a:r>
              <a:rPr lang="en-SG" dirty="0"/>
              <a:t> backwards reasoning, to infer precondition and </a:t>
            </a:r>
          </a:p>
          <a:p>
            <a:pPr algn="l" fontAlgn="base">
              <a:lnSpc>
                <a:spcPct val="100000"/>
              </a:lnSpc>
              <a:buFont typeface="Wingdings" pitchFamily="2" charset="2"/>
              <a:buChar char="ü"/>
            </a:pPr>
            <a:r>
              <a:rPr lang="en-SG" dirty="0"/>
              <a:t> handle A/E quantifiers via approximations</a:t>
            </a:r>
          </a:p>
        </p:txBody>
      </p:sp>
      <p:pic>
        <p:nvPicPr>
          <p:cNvPr id="28" name="Picture 2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8DB751B-2686-7027-BBCF-51E80EEB9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83" y="3500401"/>
            <a:ext cx="3084365" cy="200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5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18524</TotalTime>
  <Words>4914</Words>
  <Application>Microsoft Macintosh PowerPoint</Application>
  <PresentationFormat>Widescreen</PresentationFormat>
  <Paragraphs>506</Paragraphs>
  <Slides>62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7" baseType="lpstr">
      <vt:lpstr>euclid_circular_a</vt:lpstr>
      <vt:lpstr>Google Sans</vt:lpstr>
      <vt:lpstr>LinLibertineT</vt:lpstr>
      <vt:lpstr>YouTube Sans</vt:lpstr>
      <vt:lpstr>Aptos</vt:lpstr>
      <vt:lpstr>Arial</vt:lpstr>
      <vt:lpstr>Ayuthaya</vt:lpstr>
      <vt:lpstr>Calibri</vt:lpstr>
      <vt:lpstr>Calibri Light</vt:lpstr>
      <vt:lpstr>Chalkboard SE</vt:lpstr>
      <vt:lpstr>Helvetica</vt:lpstr>
      <vt:lpstr>Segoe UI</vt:lpstr>
      <vt:lpstr>Verdana</vt:lpstr>
      <vt:lpstr>Wingdings</vt:lpstr>
      <vt:lpstr>Office Theme</vt:lpstr>
      <vt:lpstr>PowerPoint Presentation</vt:lpstr>
      <vt:lpstr>Computational Tree Logic </vt:lpstr>
      <vt:lpstr>CTL Properties and Violations (1)</vt:lpstr>
      <vt:lpstr>CTL Properties and Violations (2)</vt:lpstr>
      <vt:lpstr>Existing analyses for CTL</vt:lpstr>
      <vt:lpstr>Existing analyses for CTL</vt:lpstr>
      <vt:lpstr>Existing analyses for CTL</vt:lpstr>
      <vt:lpstr>Abstract Interpretation of CTL Properties [SAS2019]</vt:lpstr>
      <vt:lpstr>Abstract Interpretation of CTL Properties [SAS2019]</vt:lpstr>
      <vt:lpstr>Existing analyses for CTL</vt:lpstr>
      <vt:lpstr>CTL analysis: Datalog with Stratified Negation</vt:lpstr>
      <vt:lpstr>“Programs are databases”</vt:lpstr>
      <vt:lpstr>“Programs are databases”</vt:lpstr>
      <vt:lpstr>PowerPoint Presentation</vt:lpstr>
      <vt:lpstr>Prior work</vt:lpstr>
      <vt:lpstr>CTL analysis: Datalog with Stratified Negation</vt:lpstr>
      <vt:lpstr>Automated Repair via symbolic Datalog Execution</vt:lpstr>
      <vt:lpstr>Summary </vt:lpstr>
      <vt:lpstr>PowerPoint Presentation</vt:lpstr>
      <vt:lpstr>Oct 31 APR meeting (CTL-Datalog)</vt:lpstr>
      <vt:lpstr>PowerPoint Presentation</vt:lpstr>
      <vt:lpstr>PowerPoint Presentation</vt:lpstr>
      <vt:lpstr>Datalog Repair guided by CTL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Datalog – CTL properties Analysis &amp; Repair</vt:lpstr>
      <vt:lpstr>CWE-121: Stack-based Buffer Overflow</vt:lpstr>
      <vt:lpstr>CWE-121: Stack-based Buffer Overflow</vt:lpstr>
      <vt:lpstr>Datalog Rules for Buffer Overflow</vt:lpstr>
      <vt:lpstr>Test it out!</vt:lpstr>
      <vt:lpstr>Correct Case</vt:lpstr>
      <vt:lpstr>Test it out!</vt:lpstr>
      <vt:lpstr>Test it out!</vt:lpstr>
      <vt:lpstr>The repair work </vt:lpstr>
      <vt:lpstr>The repair work </vt:lpstr>
      <vt:lpstr>The repair work </vt:lpstr>
      <vt:lpstr>The repair work </vt:lpstr>
      <vt:lpstr>PowerPoint Presentation</vt:lpstr>
      <vt:lpstr>Overview and Workload </vt:lpstr>
      <vt:lpstr>Overview and Workload </vt:lpstr>
      <vt:lpstr>PowerPoint Presentation</vt:lpstr>
      <vt:lpstr>PowerPoint Presentation</vt:lpstr>
      <vt:lpstr>&lt;&lt;18th July 2023&gt;&gt; Over-approximated Analyses. </vt:lpstr>
      <vt:lpstr>The original workflow </vt:lpstr>
      <vt:lpstr>AGEFp</vt:lpstr>
      <vt:lpstr>AG(p =&gt; AF q) </vt:lpstr>
      <vt:lpstr>AG(p =&gt; AF q) Souffle accepted code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framework </vt:lpstr>
      <vt:lpstr>PowerPoint Presentation</vt:lpstr>
      <vt:lpstr>PowerPoint Presentation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雅辉 宋</dc:creator>
  <cp:lastModifiedBy>雅辉 宋</cp:lastModifiedBy>
  <cp:revision>1574</cp:revision>
  <dcterms:created xsi:type="dcterms:W3CDTF">2023-05-21T07:28:22Z</dcterms:created>
  <dcterms:modified xsi:type="dcterms:W3CDTF">2023-11-21T04:51:15Z</dcterms:modified>
</cp:coreProperties>
</file>